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56" r:id="rId3"/>
    <p:sldId id="259" r:id="rId4"/>
    <p:sldId id="258" r:id="rId5"/>
    <p:sldId id="261" r:id="rId6"/>
    <p:sldId id="262" r:id="rId7"/>
    <p:sldId id="263" r:id="rId8"/>
    <p:sldId id="264" r:id="rId9"/>
    <p:sldId id="276" r:id="rId10"/>
    <p:sldId id="277" r:id="rId11"/>
    <p:sldId id="265" r:id="rId12"/>
    <p:sldId id="266" r:id="rId13"/>
    <p:sldId id="267" r:id="rId14"/>
    <p:sldId id="268" r:id="rId15"/>
    <p:sldId id="269" r:id="rId16"/>
    <p:sldId id="270" r:id="rId17"/>
    <p:sldId id="292" r:id="rId18"/>
    <p:sldId id="271" r:id="rId19"/>
    <p:sldId id="272" r:id="rId20"/>
    <p:sldId id="273" r:id="rId21"/>
    <p:sldId id="274" r:id="rId22"/>
    <p:sldId id="278" r:id="rId23"/>
    <p:sldId id="279" r:id="rId24"/>
    <p:sldId id="280" r:id="rId25"/>
    <p:sldId id="281" r:id="rId26"/>
    <p:sldId id="297" r:id="rId27"/>
    <p:sldId id="293" r:id="rId28"/>
    <p:sldId id="294" r:id="rId29"/>
    <p:sldId id="284" r:id="rId30"/>
    <p:sldId id="286" r:id="rId31"/>
    <p:sldId id="295" r:id="rId32"/>
    <p:sldId id="296"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E1FB"/>
    <a:srgbClr val="EBF4FA"/>
    <a:srgbClr val="882A90"/>
    <a:srgbClr val="009CA7"/>
    <a:srgbClr val="F99746"/>
    <a:srgbClr val="D9117E"/>
    <a:srgbClr val="00AB51"/>
    <a:srgbClr val="73FD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24"/>
    <p:restoredTop sz="94676"/>
  </p:normalViewPr>
  <p:slideViewPr>
    <p:cSldViewPr snapToGrid="0">
      <p:cViewPr>
        <p:scale>
          <a:sx n="66" d="100"/>
          <a:sy n="66" d="100"/>
        </p:scale>
        <p:origin x="1560" y="10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27BE9-E4D8-9342-9596-9DDDAB162384}" type="datetimeFigureOut">
              <a:rPr lang="en-US" smtClean="0"/>
              <a:t>10/6/22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B7A8-E299-DC49-8993-78793E2BC173}" type="slidenum">
              <a:rPr lang="en-US" smtClean="0"/>
              <a:t>‹#›</a:t>
            </a:fld>
            <a:endParaRPr lang="en-US"/>
          </a:p>
        </p:txBody>
      </p:sp>
    </p:spTree>
    <p:extLst>
      <p:ext uri="{BB962C8B-B14F-4D97-AF65-F5344CB8AC3E}">
        <p14:creationId xmlns:p14="http://schemas.microsoft.com/office/powerpoint/2010/main" val="417599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4B7A8-E299-DC49-8993-78793E2BC173}" type="slidenum">
              <a:rPr lang="en-US" smtClean="0"/>
              <a:t>23</a:t>
            </a:fld>
            <a:endParaRPr lang="en-US"/>
          </a:p>
        </p:txBody>
      </p:sp>
    </p:spTree>
    <p:extLst>
      <p:ext uri="{BB962C8B-B14F-4D97-AF65-F5344CB8AC3E}">
        <p14:creationId xmlns:p14="http://schemas.microsoft.com/office/powerpoint/2010/main" val="150160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4B7A8-E299-DC49-8993-78793E2BC173}" type="slidenum">
              <a:rPr lang="en-US" smtClean="0"/>
              <a:t>26</a:t>
            </a:fld>
            <a:endParaRPr lang="en-US"/>
          </a:p>
        </p:txBody>
      </p:sp>
    </p:spTree>
    <p:extLst>
      <p:ext uri="{BB962C8B-B14F-4D97-AF65-F5344CB8AC3E}">
        <p14:creationId xmlns:p14="http://schemas.microsoft.com/office/powerpoint/2010/main" val="1144097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3F9271-1C34-D3A0-AC6F-3E6C841FD03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5628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2AD3D74-8AE2-E3B7-5886-2656A639DEFB}"/>
              </a:ext>
            </a:extLst>
          </p:cNvPr>
          <p:cNvPicPr>
            <a:picLocks noChangeAspect="1"/>
          </p:cNvPicPr>
          <p:nvPr userDrawn="1"/>
        </p:nvPicPr>
        <p:blipFill>
          <a:blip r:embed="rId2"/>
          <a:stretch>
            <a:fillRect/>
          </a:stretch>
        </p:blipFill>
        <p:spPr>
          <a:xfrm>
            <a:off x="6199188" y="0"/>
            <a:ext cx="6007100" cy="6858000"/>
          </a:xfrm>
          <a:prstGeom prst="rect">
            <a:avLst/>
          </a:prstGeom>
        </p:spPr>
      </p:pic>
    </p:spTree>
    <p:extLst>
      <p:ext uri="{BB962C8B-B14F-4D97-AF65-F5344CB8AC3E}">
        <p14:creationId xmlns:p14="http://schemas.microsoft.com/office/powerpoint/2010/main" val="4208992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22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3C6373-D918-05F7-AEBE-7284BED2E305}"/>
              </a:ext>
            </a:extLst>
          </p:cNvPr>
          <p:cNvPicPr>
            <a:picLocks noChangeAspect="1"/>
          </p:cNvPicPr>
          <p:nvPr userDrawn="1"/>
        </p:nvPicPr>
        <p:blipFill>
          <a:blip r:embed="rId2"/>
          <a:stretch>
            <a:fillRect/>
          </a:stretch>
        </p:blipFill>
        <p:spPr>
          <a:xfrm>
            <a:off x="-422508" y="-1558455"/>
            <a:ext cx="9840592" cy="6858000"/>
          </a:xfrm>
          <a:prstGeom prst="rect">
            <a:avLst/>
          </a:prstGeom>
        </p:spPr>
      </p:pic>
    </p:spTree>
    <p:extLst>
      <p:ext uri="{BB962C8B-B14F-4D97-AF65-F5344CB8AC3E}">
        <p14:creationId xmlns:p14="http://schemas.microsoft.com/office/powerpoint/2010/main" val="267214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93C2EA-A4C0-121D-6D1C-F68DB2C1583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554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5B49A-9D83-39F6-873F-E37341BC936C}"/>
              </a:ext>
            </a:extLst>
          </p:cNvPr>
          <p:cNvPicPr>
            <a:picLocks noChangeAspect="1"/>
          </p:cNvPicPr>
          <p:nvPr userDrawn="1"/>
        </p:nvPicPr>
        <p:blipFill>
          <a:blip r:embed="rId2"/>
          <a:stretch>
            <a:fillRect/>
          </a:stretch>
        </p:blipFill>
        <p:spPr>
          <a:xfrm>
            <a:off x="0" y="0"/>
            <a:ext cx="6007100" cy="6858000"/>
          </a:xfrm>
          <a:prstGeom prst="rect">
            <a:avLst/>
          </a:prstGeom>
        </p:spPr>
      </p:pic>
    </p:spTree>
    <p:extLst>
      <p:ext uri="{BB962C8B-B14F-4D97-AF65-F5344CB8AC3E}">
        <p14:creationId xmlns:p14="http://schemas.microsoft.com/office/powerpoint/2010/main" val="1369679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6D9CFE-9EBA-C0DD-675A-952D5767137B}"/>
              </a:ext>
            </a:extLst>
          </p:cNvPr>
          <p:cNvPicPr>
            <a:picLocks noChangeAspect="1"/>
          </p:cNvPicPr>
          <p:nvPr userDrawn="1"/>
        </p:nvPicPr>
        <p:blipFill>
          <a:blip r:embed="rId2"/>
          <a:stretch>
            <a:fillRect/>
          </a:stretch>
        </p:blipFill>
        <p:spPr>
          <a:xfrm>
            <a:off x="278296" y="156413"/>
            <a:ext cx="13167296" cy="8745072"/>
          </a:xfrm>
          <a:prstGeom prst="rect">
            <a:avLst/>
          </a:prstGeom>
        </p:spPr>
      </p:pic>
    </p:spTree>
    <p:extLst>
      <p:ext uri="{BB962C8B-B14F-4D97-AF65-F5344CB8AC3E}">
        <p14:creationId xmlns:p14="http://schemas.microsoft.com/office/powerpoint/2010/main" val="247385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FC137-9F30-9406-B8B9-D8779231A0D9}"/>
              </a:ext>
            </a:extLst>
          </p:cNvPr>
          <p:cNvPicPr>
            <a:picLocks noChangeAspect="1"/>
          </p:cNvPicPr>
          <p:nvPr userDrawn="1"/>
        </p:nvPicPr>
        <p:blipFill>
          <a:blip r:embed="rId2"/>
          <a:stretch>
            <a:fillRect/>
          </a:stretch>
        </p:blipFill>
        <p:spPr>
          <a:xfrm>
            <a:off x="-2581275" y="-725488"/>
            <a:ext cx="14773275" cy="10162183"/>
          </a:xfrm>
          <a:prstGeom prst="rect">
            <a:avLst/>
          </a:prstGeom>
        </p:spPr>
      </p:pic>
    </p:spTree>
    <p:extLst>
      <p:ext uri="{BB962C8B-B14F-4D97-AF65-F5344CB8AC3E}">
        <p14:creationId xmlns:p14="http://schemas.microsoft.com/office/powerpoint/2010/main" val="395303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7E95A63B-C010-1E24-4427-2B0D65B0FEB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9356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07E4EECD-15DC-F4F0-841F-B93B3BFC7A3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809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E5185F1E-FB99-D275-094D-276F40B47CD5}"/>
              </a:ext>
            </a:extLst>
          </p:cNvPr>
          <p:cNvPicPr>
            <a:picLocks noChangeAspect="1"/>
          </p:cNvPicPr>
          <p:nvPr userDrawn="1"/>
        </p:nvPicPr>
        <p:blipFill>
          <a:blip r:embed="rId2"/>
          <a:stretch>
            <a:fillRect/>
          </a:stretch>
        </p:blipFill>
        <p:spPr>
          <a:xfrm>
            <a:off x="-55659" y="-20529"/>
            <a:ext cx="12266709" cy="6878529"/>
          </a:xfrm>
          <a:prstGeom prst="rect">
            <a:avLst/>
          </a:prstGeom>
        </p:spPr>
      </p:pic>
    </p:spTree>
    <p:extLst>
      <p:ext uri="{BB962C8B-B14F-4D97-AF65-F5344CB8AC3E}">
        <p14:creationId xmlns:p14="http://schemas.microsoft.com/office/powerpoint/2010/main" val="47440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96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48.emf"/><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xml"/><Relationship Id="rId5" Type="http://schemas.openxmlformats.org/officeDocument/2006/relationships/image" Target="../media/image54.gif"/><Relationship Id="rId4" Type="http://schemas.openxmlformats.org/officeDocument/2006/relationships/image" Target="../media/image53.emf"/></Relationships>
</file>

<file path=ppt/slides/_rels/slide1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xml"/><Relationship Id="rId5" Type="http://schemas.openxmlformats.org/officeDocument/2006/relationships/image" Target="../media/image54.gif"/><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xml"/><Relationship Id="rId5" Type="http://schemas.openxmlformats.org/officeDocument/2006/relationships/image" Target="../media/image54.gif"/><Relationship Id="rId4" Type="http://schemas.openxmlformats.org/officeDocument/2006/relationships/image" Target="../media/image53.emf"/></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emf"/><Relationship Id="rId1" Type="http://schemas.openxmlformats.org/officeDocument/2006/relationships/slideLayout" Target="../slideLayouts/slideLayout7.xml"/><Relationship Id="rId5" Type="http://schemas.openxmlformats.org/officeDocument/2006/relationships/image" Target="../media/image61.gif"/><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emf"/><Relationship Id="rId1" Type="http://schemas.openxmlformats.org/officeDocument/2006/relationships/slideLayout" Target="../slideLayouts/slideLayout7.xml"/><Relationship Id="rId5" Type="http://schemas.openxmlformats.org/officeDocument/2006/relationships/image" Target="../media/image61.gif"/><Relationship Id="rId4" Type="http://schemas.openxmlformats.org/officeDocument/2006/relationships/image" Target="../media/image6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emf"/><Relationship Id="rId1" Type="http://schemas.openxmlformats.org/officeDocument/2006/relationships/slideLayout" Target="../slideLayouts/slideLayout7.xml"/><Relationship Id="rId5" Type="http://schemas.openxmlformats.org/officeDocument/2006/relationships/image" Target="../media/image61.gif"/><Relationship Id="rId4" Type="http://schemas.openxmlformats.org/officeDocument/2006/relationships/image" Target="../media/image60.emf"/></Relationships>
</file>

<file path=ppt/slides/_rels/slide2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1.emf"/><Relationship Id="rId1" Type="http://schemas.openxmlformats.org/officeDocument/2006/relationships/slideLayout" Target="../slideLayouts/slideLayout9.xml"/><Relationship Id="rId5" Type="http://schemas.openxmlformats.org/officeDocument/2006/relationships/image" Target="../media/image70.gif"/><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 Id="rId4" Type="http://schemas.openxmlformats.org/officeDocument/2006/relationships/image" Target="../media/image39.gif"/></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9.gif"/><Relationship Id="rId2" Type="http://schemas.openxmlformats.org/officeDocument/2006/relationships/image" Target="../media/image40.emf"/><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4.xml"/><Relationship Id="rId6" Type="http://schemas.openxmlformats.org/officeDocument/2006/relationships/image" Target="../media/image39.gif"/><Relationship Id="rId5" Type="http://schemas.openxmlformats.org/officeDocument/2006/relationships/image" Target="../media/image47.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icon&#10;&#10;Description automatically generated">
            <a:extLst>
              <a:ext uri="{FF2B5EF4-FFF2-40B4-BE49-F238E27FC236}">
                <a16:creationId xmlns:a16="http://schemas.microsoft.com/office/drawing/2014/main" id="{881037AC-1440-DF17-40F2-C1CE2BC0370E}"/>
              </a:ext>
            </a:extLst>
          </p:cNvPr>
          <p:cNvPicPr>
            <a:picLocks noChangeAspect="1"/>
          </p:cNvPicPr>
          <p:nvPr/>
        </p:nvPicPr>
        <p:blipFill>
          <a:blip r:embed="rId2"/>
          <a:stretch>
            <a:fillRect/>
          </a:stretch>
        </p:blipFill>
        <p:spPr>
          <a:xfrm>
            <a:off x="4309533" y="2326859"/>
            <a:ext cx="7073088" cy="3726785"/>
          </a:xfrm>
          <a:prstGeom prst="rect">
            <a:avLst/>
          </a:prstGeom>
        </p:spPr>
      </p:pic>
      <p:sp>
        <p:nvSpPr>
          <p:cNvPr id="2" name="TextBox 1">
            <a:extLst>
              <a:ext uri="{FF2B5EF4-FFF2-40B4-BE49-F238E27FC236}">
                <a16:creationId xmlns:a16="http://schemas.microsoft.com/office/drawing/2014/main" id="{2E9738B4-82CA-4D46-2F63-1F0B8C02BB9C}"/>
              </a:ext>
            </a:extLst>
          </p:cNvPr>
          <p:cNvSpPr txBox="1"/>
          <p:nvPr/>
        </p:nvSpPr>
        <p:spPr>
          <a:xfrm>
            <a:off x="969523" y="804355"/>
            <a:ext cx="10252954" cy="1446550"/>
          </a:xfrm>
          <a:prstGeom prst="rect">
            <a:avLst/>
          </a:prstGeom>
          <a:noFill/>
        </p:spPr>
        <p:txBody>
          <a:bodyPr wrap="square" rtlCol="0">
            <a:spAutoFit/>
          </a:bodyPr>
          <a:lstStyle/>
          <a:p>
            <a:r>
              <a:rPr lang="en-US" sz="4400" dirty="0">
                <a:solidFill>
                  <a:srgbClr val="002060"/>
                </a:solidFill>
                <a:latin typeface="Andes" panose="02000000000000000000" pitchFamily="2" charset="0"/>
              </a:rPr>
              <a:t>Evaluating Equity in the Formulation, Execution, and Impact of Public Policies: </a:t>
            </a:r>
          </a:p>
        </p:txBody>
      </p:sp>
      <p:sp>
        <p:nvSpPr>
          <p:cNvPr id="5" name="TextBox 4">
            <a:extLst>
              <a:ext uri="{FF2B5EF4-FFF2-40B4-BE49-F238E27FC236}">
                <a16:creationId xmlns:a16="http://schemas.microsoft.com/office/drawing/2014/main" id="{F77C83C3-5BD3-325E-446B-AAE3F1C814B7}"/>
              </a:ext>
            </a:extLst>
          </p:cNvPr>
          <p:cNvSpPr txBox="1"/>
          <p:nvPr/>
        </p:nvSpPr>
        <p:spPr>
          <a:xfrm>
            <a:off x="1032933" y="2303522"/>
            <a:ext cx="3910519" cy="338554"/>
          </a:xfrm>
          <a:prstGeom prst="rect">
            <a:avLst/>
          </a:prstGeom>
          <a:noFill/>
        </p:spPr>
        <p:txBody>
          <a:bodyPr wrap="square">
            <a:spAutoFit/>
          </a:bodyPr>
          <a:lstStyle/>
          <a:p>
            <a:r>
              <a:rPr lang="en-US" sz="1600" spc="300" dirty="0">
                <a:solidFill>
                  <a:srgbClr val="F99746"/>
                </a:solidFill>
                <a:latin typeface="Andes" panose="02000000000000000000" pitchFamily="2" charset="0"/>
              </a:rPr>
              <a:t>A GUIDE FOR STAKEHOLDERS</a:t>
            </a:r>
            <a:endParaRPr lang="en-US" sz="1600" spc="300" dirty="0">
              <a:solidFill>
                <a:srgbClr val="F99746"/>
              </a:solidFill>
            </a:endParaRPr>
          </a:p>
        </p:txBody>
      </p:sp>
      <p:cxnSp>
        <p:nvCxnSpPr>
          <p:cNvPr id="7" name="Straight Connector 6">
            <a:extLst>
              <a:ext uri="{FF2B5EF4-FFF2-40B4-BE49-F238E27FC236}">
                <a16:creationId xmlns:a16="http://schemas.microsoft.com/office/drawing/2014/main" id="{D37195B6-4C8C-5A29-8DE0-99262B4FCD59}"/>
              </a:ext>
            </a:extLst>
          </p:cNvPr>
          <p:cNvCxnSpPr>
            <a:cxnSpLocks/>
          </p:cNvCxnSpPr>
          <p:nvPr/>
        </p:nvCxnSpPr>
        <p:spPr>
          <a:xfrm flipV="1">
            <a:off x="809378" y="948265"/>
            <a:ext cx="0" cy="1614564"/>
          </a:xfrm>
          <a:prstGeom prst="line">
            <a:avLst/>
          </a:prstGeom>
          <a:ln w="76200">
            <a:solidFill>
              <a:srgbClr val="CEE1F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5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B0D9CA-BD5D-E536-101F-C8738EE05184}"/>
              </a:ext>
            </a:extLst>
          </p:cNvPr>
          <p:cNvSpPr txBox="1"/>
          <p:nvPr/>
        </p:nvSpPr>
        <p:spPr>
          <a:xfrm>
            <a:off x="421851" y="418650"/>
            <a:ext cx="1454084" cy="276999"/>
          </a:xfrm>
          <a:prstGeom prst="rect">
            <a:avLst/>
          </a:prstGeom>
          <a:noFill/>
        </p:spPr>
        <p:txBody>
          <a:bodyPr wrap="square">
            <a:spAutoFit/>
          </a:bodyPr>
          <a:lstStyle/>
          <a:p>
            <a:r>
              <a:rPr lang="en-US" sz="1200" dirty="0">
                <a:solidFill>
                  <a:schemeClr val="bg1"/>
                </a:solidFill>
                <a:latin typeface="Andes" panose="02000000000000000000" pitchFamily="2" charset="0"/>
              </a:rPr>
              <a:t>MOTIVATION</a:t>
            </a:r>
            <a:endParaRPr lang="en-US" sz="1600" dirty="0">
              <a:solidFill>
                <a:schemeClr val="bg1"/>
              </a:solidFill>
              <a:latin typeface="Andes" panose="02000000000000000000" pitchFamily="2" charset="0"/>
            </a:endParaRPr>
          </a:p>
        </p:txBody>
      </p:sp>
      <p:sp>
        <p:nvSpPr>
          <p:cNvPr id="4" name="TextBox 3">
            <a:extLst>
              <a:ext uri="{FF2B5EF4-FFF2-40B4-BE49-F238E27FC236}">
                <a16:creationId xmlns:a16="http://schemas.microsoft.com/office/drawing/2014/main" id="{DD679528-E0E6-4B94-1747-5A38FE334888}"/>
              </a:ext>
            </a:extLst>
          </p:cNvPr>
          <p:cNvSpPr txBox="1"/>
          <p:nvPr/>
        </p:nvSpPr>
        <p:spPr>
          <a:xfrm>
            <a:off x="421851" y="1123910"/>
            <a:ext cx="3908213" cy="1200329"/>
          </a:xfrm>
          <a:prstGeom prst="rect">
            <a:avLst/>
          </a:prstGeom>
          <a:noFill/>
        </p:spPr>
        <p:txBody>
          <a:bodyPr wrap="square">
            <a:spAutoFit/>
          </a:bodyPr>
          <a:lstStyle/>
          <a:p>
            <a:r>
              <a:rPr lang="en-US" dirty="0">
                <a:solidFill>
                  <a:schemeClr val="bg1"/>
                </a:solidFill>
                <a:latin typeface="Andes" panose="02000000000000000000" pitchFamily="2" charset="0"/>
              </a:rPr>
              <a:t>The debate and deliberation phase, where policy proposals are mooted and policy actors debate and agree on which policies to pursue.</a:t>
            </a:r>
          </a:p>
        </p:txBody>
      </p:sp>
      <p:sp>
        <p:nvSpPr>
          <p:cNvPr id="7" name="TextBox 6">
            <a:extLst>
              <a:ext uri="{FF2B5EF4-FFF2-40B4-BE49-F238E27FC236}">
                <a16:creationId xmlns:a16="http://schemas.microsoft.com/office/drawing/2014/main" id="{D16F23B1-E613-D6E0-E008-6F865F818739}"/>
              </a:ext>
            </a:extLst>
          </p:cNvPr>
          <p:cNvSpPr txBox="1"/>
          <p:nvPr/>
        </p:nvSpPr>
        <p:spPr>
          <a:xfrm>
            <a:off x="421851" y="2690945"/>
            <a:ext cx="4035002" cy="1477328"/>
          </a:xfrm>
          <a:prstGeom prst="rect">
            <a:avLst/>
          </a:prstGeom>
          <a:noFill/>
        </p:spPr>
        <p:txBody>
          <a:bodyPr wrap="square">
            <a:spAutoFit/>
          </a:bodyPr>
          <a:lstStyle/>
          <a:p>
            <a:r>
              <a:rPr lang="en-US" dirty="0">
                <a:solidFill>
                  <a:schemeClr val="bg1"/>
                </a:solidFill>
                <a:latin typeface="Andes" panose="02000000000000000000" pitchFamily="2" charset="0"/>
              </a:rPr>
              <a:t>The execution phase, where policies and programs are executed, budgets are disbursed by the </a:t>
            </a:r>
            <a:r>
              <a:rPr lang="en-US" dirty="0" err="1">
                <a:solidFill>
                  <a:schemeClr val="bg1"/>
                </a:solidFill>
                <a:latin typeface="Andes" panose="02000000000000000000" pitchFamily="2" charset="0"/>
              </a:rPr>
              <a:t>fisc</a:t>
            </a:r>
            <a:r>
              <a:rPr lang="en-US" dirty="0">
                <a:solidFill>
                  <a:schemeClr val="bg1"/>
                </a:solidFill>
                <a:latin typeface="Andes" panose="02000000000000000000" pitchFamily="2" charset="0"/>
              </a:rPr>
              <a:t> to executing agencies, and revenues are collected by the </a:t>
            </a:r>
            <a:r>
              <a:rPr lang="en-US" dirty="0" err="1">
                <a:solidFill>
                  <a:schemeClr val="bg1"/>
                </a:solidFill>
                <a:latin typeface="Andes" panose="02000000000000000000" pitchFamily="2" charset="0"/>
              </a:rPr>
              <a:t>fisc</a:t>
            </a:r>
            <a:r>
              <a:rPr lang="en-US" dirty="0">
                <a:solidFill>
                  <a:schemeClr val="bg1"/>
                </a:solidFill>
                <a:latin typeface="Andes" panose="02000000000000000000" pitchFamily="2" charset="0"/>
              </a:rPr>
              <a:t>.</a:t>
            </a:r>
          </a:p>
        </p:txBody>
      </p:sp>
      <p:sp>
        <p:nvSpPr>
          <p:cNvPr id="9" name="TextBox 8">
            <a:extLst>
              <a:ext uri="{FF2B5EF4-FFF2-40B4-BE49-F238E27FC236}">
                <a16:creationId xmlns:a16="http://schemas.microsoft.com/office/drawing/2014/main" id="{A8557493-E02C-0FB4-431F-516D0054D24E}"/>
              </a:ext>
            </a:extLst>
          </p:cNvPr>
          <p:cNvSpPr txBox="1"/>
          <p:nvPr/>
        </p:nvSpPr>
        <p:spPr>
          <a:xfrm>
            <a:off x="421851" y="4534979"/>
            <a:ext cx="4136602" cy="1200329"/>
          </a:xfrm>
          <a:prstGeom prst="rect">
            <a:avLst/>
          </a:prstGeom>
          <a:noFill/>
        </p:spPr>
        <p:txBody>
          <a:bodyPr wrap="square">
            <a:spAutoFit/>
          </a:bodyPr>
          <a:lstStyle/>
          <a:p>
            <a:r>
              <a:rPr lang="en-US" dirty="0">
                <a:solidFill>
                  <a:schemeClr val="bg1"/>
                </a:solidFill>
                <a:latin typeface="Andes" panose="02000000000000000000" pitchFamily="2" charset="0"/>
              </a:rPr>
              <a:t>The review phase, where evidence on the impact of policies (as executed) is produced, gathered, examined, debated and incorporated into the next cycle.</a:t>
            </a:r>
          </a:p>
        </p:txBody>
      </p:sp>
      <p:pic>
        <p:nvPicPr>
          <p:cNvPr id="5" name="Picture 4">
            <a:extLst>
              <a:ext uri="{FF2B5EF4-FFF2-40B4-BE49-F238E27FC236}">
                <a16:creationId xmlns:a16="http://schemas.microsoft.com/office/drawing/2014/main" id="{44646FE2-A9F6-C518-748F-369B23E45426}"/>
              </a:ext>
            </a:extLst>
          </p:cNvPr>
          <p:cNvPicPr>
            <a:picLocks noChangeAspect="1"/>
          </p:cNvPicPr>
          <p:nvPr/>
        </p:nvPicPr>
        <p:blipFill>
          <a:blip r:embed="rId2"/>
          <a:stretch>
            <a:fillRect/>
          </a:stretch>
        </p:blipFill>
        <p:spPr>
          <a:xfrm>
            <a:off x="7198149" y="418650"/>
            <a:ext cx="4470400" cy="558800"/>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0ACBA36E-157F-A843-25C5-31092EBD54E3}"/>
              </a:ext>
            </a:extLst>
          </p:cNvPr>
          <p:cNvPicPr>
            <a:picLocks noChangeAspect="1"/>
          </p:cNvPicPr>
          <p:nvPr/>
        </p:nvPicPr>
        <p:blipFill>
          <a:blip r:embed="rId3"/>
          <a:stretch>
            <a:fillRect/>
          </a:stretch>
        </p:blipFill>
        <p:spPr>
          <a:xfrm>
            <a:off x="8041875" y="3005146"/>
            <a:ext cx="906849" cy="2048035"/>
          </a:xfrm>
          <a:prstGeom prst="rect">
            <a:avLst/>
          </a:prstGeom>
        </p:spPr>
      </p:pic>
      <p:pic>
        <p:nvPicPr>
          <p:cNvPr id="12" name="Picture 11" descr="Icon&#10;&#10;Description automatically generated">
            <a:extLst>
              <a:ext uri="{FF2B5EF4-FFF2-40B4-BE49-F238E27FC236}">
                <a16:creationId xmlns:a16="http://schemas.microsoft.com/office/drawing/2014/main" id="{D78DC5F5-2FCD-FDA4-31DE-4302CE471C07}"/>
              </a:ext>
            </a:extLst>
          </p:cNvPr>
          <p:cNvPicPr>
            <a:picLocks noChangeAspect="1"/>
          </p:cNvPicPr>
          <p:nvPr/>
        </p:nvPicPr>
        <p:blipFill>
          <a:blip r:embed="rId4"/>
          <a:stretch>
            <a:fillRect/>
          </a:stretch>
        </p:blipFill>
        <p:spPr>
          <a:xfrm>
            <a:off x="10070836" y="2530423"/>
            <a:ext cx="1727200" cy="2324100"/>
          </a:xfrm>
          <a:prstGeom prst="rect">
            <a:avLst/>
          </a:prstGeom>
        </p:spPr>
      </p:pic>
      <p:pic>
        <p:nvPicPr>
          <p:cNvPr id="17" name="Picture 16" descr="Icon&#10;&#10;Description automatically generated">
            <a:extLst>
              <a:ext uri="{FF2B5EF4-FFF2-40B4-BE49-F238E27FC236}">
                <a16:creationId xmlns:a16="http://schemas.microsoft.com/office/drawing/2014/main" id="{D951BC6A-C8C4-B4A0-2626-B3F26510F2D7}"/>
              </a:ext>
            </a:extLst>
          </p:cNvPr>
          <p:cNvPicPr>
            <a:picLocks noChangeAspect="1"/>
          </p:cNvPicPr>
          <p:nvPr/>
        </p:nvPicPr>
        <p:blipFill>
          <a:blip r:embed="rId5"/>
          <a:stretch>
            <a:fillRect/>
          </a:stretch>
        </p:blipFill>
        <p:spPr>
          <a:xfrm>
            <a:off x="10414969" y="3677360"/>
            <a:ext cx="812800" cy="152400"/>
          </a:xfrm>
          <a:prstGeom prst="rect">
            <a:avLst/>
          </a:prstGeom>
        </p:spPr>
      </p:pic>
      <p:pic>
        <p:nvPicPr>
          <p:cNvPr id="18" name="Picture 17" descr="Icon&#10;&#10;Description automatically generated">
            <a:extLst>
              <a:ext uri="{FF2B5EF4-FFF2-40B4-BE49-F238E27FC236}">
                <a16:creationId xmlns:a16="http://schemas.microsoft.com/office/drawing/2014/main" id="{3B95591F-802C-9988-A221-CE35D4EB4390}"/>
              </a:ext>
            </a:extLst>
          </p:cNvPr>
          <p:cNvPicPr>
            <a:picLocks noChangeAspect="1"/>
          </p:cNvPicPr>
          <p:nvPr/>
        </p:nvPicPr>
        <p:blipFill>
          <a:blip r:embed="rId5"/>
          <a:stretch>
            <a:fillRect/>
          </a:stretch>
        </p:blipFill>
        <p:spPr>
          <a:xfrm>
            <a:off x="10414969" y="3320186"/>
            <a:ext cx="812800" cy="152400"/>
          </a:xfrm>
          <a:prstGeom prst="rect">
            <a:avLst/>
          </a:prstGeom>
        </p:spPr>
      </p:pic>
      <p:pic>
        <p:nvPicPr>
          <p:cNvPr id="19" name="Picture 18" descr="Icon&#10;&#10;Description automatically generated">
            <a:extLst>
              <a:ext uri="{FF2B5EF4-FFF2-40B4-BE49-F238E27FC236}">
                <a16:creationId xmlns:a16="http://schemas.microsoft.com/office/drawing/2014/main" id="{447ACE98-2254-22B3-54FA-6B523899A7C5}"/>
              </a:ext>
            </a:extLst>
          </p:cNvPr>
          <p:cNvPicPr>
            <a:picLocks noChangeAspect="1"/>
          </p:cNvPicPr>
          <p:nvPr/>
        </p:nvPicPr>
        <p:blipFill>
          <a:blip r:embed="rId5"/>
          <a:stretch>
            <a:fillRect/>
          </a:stretch>
        </p:blipFill>
        <p:spPr>
          <a:xfrm>
            <a:off x="10414969" y="4066519"/>
            <a:ext cx="812800" cy="152400"/>
          </a:xfrm>
          <a:prstGeom prst="rect">
            <a:avLst/>
          </a:prstGeom>
        </p:spPr>
      </p:pic>
      <p:pic>
        <p:nvPicPr>
          <p:cNvPr id="16" name="Picture 15" descr="Diagram&#10;&#10;Description automatically generated">
            <a:extLst>
              <a:ext uri="{FF2B5EF4-FFF2-40B4-BE49-F238E27FC236}">
                <a16:creationId xmlns:a16="http://schemas.microsoft.com/office/drawing/2014/main" id="{93960866-BA55-C5DC-8D18-B98BE09AFE51}"/>
              </a:ext>
            </a:extLst>
          </p:cNvPr>
          <p:cNvPicPr>
            <a:picLocks noChangeAspect="1"/>
          </p:cNvPicPr>
          <p:nvPr/>
        </p:nvPicPr>
        <p:blipFill>
          <a:blip r:embed="rId6"/>
          <a:stretch>
            <a:fillRect/>
          </a:stretch>
        </p:blipFill>
        <p:spPr>
          <a:xfrm>
            <a:off x="6464036" y="1711374"/>
            <a:ext cx="4622800" cy="4635500"/>
          </a:xfrm>
          <a:prstGeom prst="rect">
            <a:avLst/>
          </a:prstGeom>
        </p:spPr>
      </p:pic>
    </p:spTree>
    <p:extLst>
      <p:ext uri="{BB962C8B-B14F-4D97-AF65-F5344CB8AC3E}">
        <p14:creationId xmlns:p14="http://schemas.microsoft.com/office/powerpoint/2010/main" val="118994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F73FCD-D54A-FB6C-21CD-DCFC9ED83407}"/>
              </a:ext>
            </a:extLst>
          </p:cNvPr>
          <p:cNvSpPr txBox="1"/>
          <p:nvPr/>
        </p:nvSpPr>
        <p:spPr>
          <a:xfrm>
            <a:off x="421851" y="1261885"/>
            <a:ext cx="5242810" cy="523220"/>
          </a:xfrm>
          <a:prstGeom prst="rect">
            <a:avLst/>
          </a:prstGeom>
          <a:noFill/>
        </p:spPr>
        <p:txBody>
          <a:bodyPr wrap="square">
            <a:spAutoFit/>
          </a:bodyPr>
          <a:lstStyle/>
          <a:p>
            <a:r>
              <a:rPr lang="en-US" sz="2800" dirty="0">
                <a:latin typeface="ANDESMEDIUM" panose="02000000000000000000" pitchFamily="2" charset="0"/>
              </a:rPr>
              <a:t>The Equity Budgeting Tool (EBT)</a:t>
            </a:r>
          </a:p>
        </p:txBody>
      </p:sp>
      <p:sp>
        <p:nvSpPr>
          <p:cNvPr id="9" name="TextBox 8">
            <a:extLst>
              <a:ext uri="{FF2B5EF4-FFF2-40B4-BE49-F238E27FC236}">
                <a16:creationId xmlns:a16="http://schemas.microsoft.com/office/drawing/2014/main" id="{190EC9DB-9A79-FA9E-D992-A20FF27EC21F}"/>
              </a:ext>
            </a:extLst>
          </p:cNvPr>
          <p:cNvSpPr txBox="1"/>
          <p:nvPr/>
        </p:nvSpPr>
        <p:spPr>
          <a:xfrm>
            <a:off x="421851" y="418650"/>
            <a:ext cx="159432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WHAT IS EBT?</a:t>
            </a:r>
          </a:p>
        </p:txBody>
      </p:sp>
      <p:pic>
        <p:nvPicPr>
          <p:cNvPr id="10" name="Picture 9">
            <a:extLst>
              <a:ext uri="{FF2B5EF4-FFF2-40B4-BE49-F238E27FC236}">
                <a16:creationId xmlns:a16="http://schemas.microsoft.com/office/drawing/2014/main" id="{084F2A38-AC4A-CC78-C265-D1FE846029F4}"/>
              </a:ext>
            </a:extLst>
          </p:cNvPr>
          <p:cNvPicPr>
            <a:picLocks noChangeAspect="1"/>
          </p:cNvPicPr>
          <p:nvPr/>
        </p:nvPicPr>
        <p:blipFill>
          <a:blip r:embed="rId2"/>
          <a:stretch>
            <a:fillRect/>
          </a:stretch>
        </p:blipFill>
        <p:spPr>
          <a:xfrm>
            <a:off x="8319645" y="518077"/>
            <a:ext cx="2882900" cy="139700"/>
          </a:xfrm>
          <a:prstGeom prst="rect">
            <a:avLst/>
          </a:prstGeom>
        </p:spPr>
      </p:pic>
      <p:pic>
        <p:nvPicPr>
          <p:cNvPr id="11" name="Picture 10">
            <a:extLst>
              <a:ext uri="{FF2B5EF4-FFF2-40B4-BE49-F238E27FC236}">
                <a16:creationId xmlns:a16="http://schemas.microsoft.com/office/drawing/2014/main" id="{CE5AF6A6-82C9-9FD4-A0D7-6DB61FA6D075}"/>
              </a:ext>
            </a:extLst>
          </p:cNvPr>
          <p:cNvPicPr>
            <a:picLocks noChangeAspect="1"/>
          </p:cNvPicPr>
          <p:nvPr/>
        </p:nvPicPr>
        <p:blipFill>
          <a:blip r:embed="rId3"/>
          <a:stretch>
            <a:fillRect/>
          </a:stretch>
        </p:blipFill>
        <p:spPr>
          <a:xfrm>
            <a:off x="8336044" y="530777"/>
            <a:ext cx="1028700" cy="114300"/>
          </a:xfrm>
          <a:prstGeom prst="rect">
            <a:avLst/>
          </a:prstGeom>
        </p:spPr>
      </p:pic>
      <p:pic>
        <p:nvPicPr>
          <p:cNvPr id="12" name="Picture 11">
            <a:extLst>
              <a:ext uri="{FF2B5EF4-FFF2-40B4-BE49-F238E27FC236}">
                <a16:creationId xmlns:a16="http://schemas.microsoft.com/office/drawing/2014/main" id="{718EA557-09FA-9E35-C38E-B7C161974289}"/>
              </a:ext>
            </a:extLst>
          </p:cNvPr>
          <p:cNvPicPr>
            <a:picLocks noChangeAspect="1"/>
          </p:cNvPicPr>
          <p:nvPr/>
        </p:nvPicPr>
        <p:blipFill>
          <a:blip r:embed="rId4"/>
          <a:stretch>
            <a:fillRect/>
          </a:stretch>
        </p:blipFill>
        <p:spPr>
          <a:xfrm>
            <a:off x="8653544" y="240966"/>
            <a:ext cx="711200" cy="215900"/>
          </a:xfrm>
          <a:prstGeom prst="rect">
            <a:avLst/>
          </a:prstGeom>
        </p:spPr>
      </p:pic>
      <p:sp>
        <p:nvSpPr>
          <p:cNvPr id="17" name="TextBox 16">
            <a:extLst>
              <a:ext uri="{FF2B5EF4-FFF2-40B4-BE49-F238E27FC236}">
                <a16:creationId xmlns:a16="http://schemas.microsoft.com/office/drawing/2014/main" id="{29D12D93-F83E-9928-75F7-030DFD7B05D4}"/>
              </a:ext>
            </a:extLst>
          </p:cNvPr>
          <p:cNvSpPr txBox="1"/>
          <p:nvPr/>
        </p:nvSpPr>
        <p:spPr>
          <a:xfrm>
            <a:off x="421850" y="2289786"/>
            <a:ext cx="5470949" cy="1938992"/>
          </a:xfrm>
          <a:prstGeom prst="rect">
            <a:avLst/>
          </a:prstGeom>
          <a:noFill/>
        </p:spPr>
        <p:txBody>
          <a:bodyPr wrap="square">
            <a:spAutoFit/>
          </a:bodyPr>
          <a:lstStyle/>
          <a:p>
            <a:r>
              <a:rPr lang="en-US" sz="2400" dirty="0">
                <a:latin typeface="Andes" panose="02000000000000000000" pitchFamily="2" charset="0"/>
              </a:rPr>
              <a:t>Offers practitioners and policymakers a framework to analyze the extent to which reducing inequality is reflected in </a:t>
            </a:r>
            <a:r>
              <a:rPr lang="en-US" sz="2400" i="1" dirty="0">
                <a:latin typeface="Andes" panose="02000000000000000000" pitchFamily="2" charset="0"/>
              </a:rPr>
              <a:t>Phase 1 - the drafting and execution of public budgets.</a:t>
            </a:r>
          </a:p>
        </p:txBody>
      </p:sp>
      <p:pic>
        <p:nvPicPr>
          <p:cNvPr id="6" name="Picture 5">
            <a:extLst>
              <a:ext uri="{FF2B5EF4-FFF2-40B4-BE49-F238E27FC236}">
                <a16:creationId xmlns:a16="http://schemas.microsoft.com/office/drawing/2014/main" id="{BB8B67B2-B608-2948-C194-6AEB593C76E7}"/>
              </a:ext>
            </a:extLst>
          </p:cNvPr>
          <p:cNvPicPr>
            <a:picLocks noChangeAspect="1"/>
          </p:cNvPicPr>
          <p:nvPr/>
        </p:nvPicPr>
        <p:blipFill>
          <a:blip r:embed="rId5"/>
          <a:stretch>
            <a:fillRect/>
          </a:stretch>
        </p:blipFill>
        <p:spPr>
          <a:xfrm>
            <a:off x="6891651" y="3036257"/>
            <a:ext cx="5080000" cy="3175000"/>
          </a:xfrm>
          <a:prstGeom prst="rect">
            <a:avLst/>
          </a:prstGeom>
        </p:spPr>
      </p:pic>
    </p:spTree>
    <p:extLst>
      <p:ext uri="{BB962C8B-B14F-4D97-AF65-F5344CB8AC3E}">
        <p14:creationId xmlns:p14="http://schemas.microsoft.com/office/powerpoint/2010/main" val="17031705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1000"/>
                                        <p:tgtEl>
                                          <p:spTgt spid="17">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37" presetClass="entr" presetSubtype="0" fill="hold" nodeType="with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675" decel="100000" fill="hold"/>
                                        <p:tgtEl>
                                          <p:spTgt spid="6"/>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72512-7D40-4C81-9A47-BACE5FBA2ECC}"/>
              </a:ext>
            </a:extLst>
          </p:cNvPr>
          <p:cNvSpPr txBox="1"/>
          <p:nvPr/>
        </p:nvSpPr>
        <p:spPr>
          <a:xfrm>
            <a:off x="421851" y="2289786"/>
            <a:ext cx="6175376" cy="3046988"/>
          </a:xfrm>
          <a:prstGeom prst="rect">
            <a:avLst/>
          </a:prstGeom>
          <a:noFill/>
        </p:spPr>
        <p:txBody>
          <a:bodyPr wrap="square">
            <a:spAutoFit/>
          </a:bodyPr>
          <a:lstStyle/>
          <a:p>
            <a:r>
              <a:rPr lang="en-US" sz="2400" b="1" dirty="0">
                <a:solidFill>
                  <a:srgbClr val="009CA7"/>
                </a:solidFill>
                <a:latin typeface="Andes Bold" panose="02000000000000000000" pitchFamily="2" charset="0"/>
              </a:rPr>
              <a:t>Primary data sources - </a:t>
            </a:r>
            <a:r>
              <a:rPr lang="en-US" sz="2400" dirty="0">
                <a:latin typeface="Andes" panose="02000000000000000000" pitchFamily="2" charset="0"/>
              </a:rPr>
              <a:t>annual budgets, national development plans and sectoral development strategies.</a:t>
            </a:r>
          </a:p>
          <a:p>
            <a:endParaRPr lang="en-US" sz="2400" dirty="0">
              <a:latin typeface="Andes" panose="02000000000000000000" pitchFamily="2" charset="0"/>
            </a:endParaRPr>
          </a:p>
          <a:p>
            <a:r>
              <a:rPr lang="en-US" sz="2400" b="1" dirty="0">
                <a:solidFill>
                  <a:schemeClr val="accent2"/>
                </a:solidFill>
                <a:latin typeface="Andes Bold" panose="02000000000000000000" pitchFamily="2" charset="0"/>
              </a:rPr>
              <a:t>Secondary data sources -  </a:t>
            </a:r>
            <a:r>
              <a:rPr lang="en-US" sz="2400" dirty="0">
                <a:latin typeface="Andes" panose="02000000000000000000" pitchFamily="2" charset="0"/>
              </a:rPr>
              <a:t>Public Expenditure and Financial Accountability (PEFA) assessments and Open Budget Surveys (OBS) - where they are available.</a:t>
            </a:r>
          </a:p>
        </p:txBody>
      </p:sp>
      <p:sp>
        <p:nvSpPr>
          <p:cNvPr id="6" name="TextBox 5">
            <a:extLst>
              <a:ext uri="{FF2B5EF4-FFF2-40B4-BE49-F238E27FC236}">
                <a16:creationId xmlns:a16="http://schemas.microsoft.com/office/drawing/2014/main" id="{AC712D01-31F7-298F-AEF6-92A1DFC763A7}"/>
              </a:ext>
            </a:extLst>
          </p:cNvPr>
          <p:cNvSpPr txBox="1"/>
          <p:nvPr/>
        </p:nvSpPr>
        <p:spPr>
          <a:xfrm>
            <a:off x="421851" y="418650"/>
            <a:ext cx="159432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WHAT IS EBT?   </a:t>
            </a:r>
          </a:p>
        </p:txBody>
      </p:sp>
      <p:pic>
        <p:nvPicPr>
          <p:cNvPr id="7" name="Picture 6">
            <a:extLst>
              <a:ext uri="{FF2B5EF4-FFF2-40B4-BE49-F238E27FC236}">
                <a16:creationId xmlns:a16="http://schemas.microsoft.com/office/drawing/2014/main" id="{5D0861CB-8E6A-6EE3-8643-769DC1C2759F}"/>
              </a:ext>
            </a:extLst>
          </p:cNvPr>
          <p:cNvPicPr>
            <a:picLocks noChangeAspect="1"/>
          </p:cNvPicPr>
          <p:nvPr/>
        </p:nvPicPr>
        <p:blipFill>
          <a:blip r:embed="rId2"/>
          <a:stretch>
            <a:fillRect/>
          </a:stretch>
        </p:blipFill>
        <p:spPr>
          <a:xfrm>
            <a:off x="8319645" y="518077"/>
            <a:ext cx="2882900" cy="139700"/>
          </a:xfrm>
          <a:prstGeom prst="rect">
            <a:avLst/>
          </a:prstGeom>
        </p:spPr>
      </p:pic>
      <p:pic>
        <p:nvPicPr>
          <p:cNvPr id="8" name="Picture 7">
            <a:extLst>
              <a:ext uri="{FF2B5EF4-FFF2-40B4-BE49-F238E27FC236}">
                <a16:creationId xmlns:a16="http://schemas.microsoft.com/office/drawing/2014/main" id="{470030BD-D645-D8BE-478E-F469E07601EF}"/>
              </a:ext>
            </a:extLst>
          </p:cNvPr>
          <p:cNvPicPr>
            <a:picLocks noChangeAspect="1"/>
          </p:cNvPicPr>
          <p:nvPr/>
        </p:nvPicPr>
        <p:blipFill>
          <a:blip r:embed="rId3"/>
          <a:stretch>
            <a:fillRect/>
          </a:stretch>
        </p:blipFill>
        <p:spPr>
          <a:xfrm>
            <a:off x="8336044" y="530777"/>
            <a:ext cx="1028700" cy="114300"/>
          </a:xfrm>
          <a:prstGeom prst="rect">
            <a:avLst/>
          </a:prstGeom>
        </p:spPr>
      </p:pic>
      <p:pic>
        <p:nvPicPr>
          <p:cNvPr id="9" name="Picture 8">
            <a:extLst>
              <a:ext uri="{FF2B5EF4-FFF2-40B4-BE49-F238E27FC236}">
                <a16:creationId xmlns:a16="http://schemas.microsoft.com/office/drawing/2014/main" id="{56458523-6F8B-832B-D952-975551B6EA14}"/>
              </a:ext>
            </a:extLst>
          </p:cNvPr>
          <p:cNvPicPr>
            <a:picLocks noChangeAspect="1"/>
          </p:cNvPicPr>
          <p:nvPr/>
        </p:nvPicPr>
        <p:blipFill>
          <a:blip r:embed="rId4"/>
          <a:stretch>
            <a:fillRect/>
          </a:stretch>
        </p:blipFill>
        <p:spPr>
          <a:xfrm>
            <a:off x="8653544" y="240966"/>
            <a:ext cx="711200" cy="215900"/>
          </a:xfrm>
          <a:prstGeom prst="rect">
            <a:avLst/>
          </a:prstGeom>
        </p:spPr>
      </p:pic>
      <p:sp>
        <p:nvSpPr>
          <p:cNvPr id="10" name="TextBox 9">
            <a:extLst>
              <a:ext uri="{FF2B5EF4-FFF2-40B4-BE49-F238E27FC236}">
                <a16:creationId xmlns:a16="http://schemas.microsoft.com/office/drawing/2014/main" id="{D4DE6793-6C8E-5953-D578-332818140FCF}"/>
              </a:ext>
            </a:extLst>
          </p:cNvPr>
          <p:cNvSpPr txBox="1"/>
          <p:nvPr/>
        </p:nvSpPr>
        <p:spPr>
          <a:xfrm>
            <a:off x="421851" y="1261885"/>
            <a:ext cx="5242810" cy="523220"/>
          </a:xfrm>
          <a:prstGeom prst="rect">
            <a:avLst/>
          </a:prstGeom>
          <a:noFill/>
        </p:spPr>
        <p:txBody>
          <a:bodyPr wrap="square">
            <a:spAutoFit/>
          </a:bodyPr>
          <a:lstStyle/>
          <a:p>
            <a:r>
              <a:rPr lang="en-US" sz="2800" dirty="0">
                <a:latin typeface="ANDESMEDIUM" panose="02000000000000000000" pitchFamily="2" charset="0"/>
              </a:rPr>
              <a:t>The EBT calls for a review of:</a:t>
            </a:r>
          </a:p>
        </p:txBody>
      </p:sp>
      <p:pic>
        <p:nvPicPr>
          <p:cNvPr id="4" name="Picture 3">
            <a:extLst>
              <a:ext uri="{FF2B5EF4-FFF2-40B4-BE49-F238E27FC236}">
                <a16:creationId xmlns:a16="http://schemas.microsoft.com/office/drawing/2014/main" id="{0797AB82-A682-AF5A-1C09-2BF74F6394D6}"/>
              </a:ext>
            </a:extLst>
          </p:cNvPr>
          <p:cNvPicPr>
            <a:picLocks noChangeAspect="1"/>
          </p:cNvPicPr>
          <p:nvPr/>
        </p:nvPicPr>
        <p:blipFill>
          <a:blip r:embed="rId5"/>
          <a:stretch>
            <a:fillRect/>
          </a:stretch>
        </p:blipFill>
        <p:spPr>
          <a:xfrm>
            <a:off x="6891651" y="3036257"/>
            <a:ext cx="5080000" cy="3175000"/>
          </a:xfrm>
          <a:prstGeom prst="rect">
            <a:avLst/>
          </a:prstGeom>
        </p:spPr>
      </p:pic>
    </p:spTree>
    <p:extLst>
      <p:ext uri="{BB962C8B-B14F-4D97-AF65-F5344CB8AC3E}">
        <p14:creationId xmlns:p14="http://schemas.microsoft.com/office/powerpoint/2010/main" val="213527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0861CB-8E6A-6EE3-8643-769DC1C2759F}"/>
              </a:ext>
            </a:extLst>
          </p:cNvPr>
          <p:cNvPicPr>
            <a:picLocks noChangeAspect="1"/>
          </p:cNvPicPr>
          <p:nvPr/>
        </p:nvPicPr>
        <p:blipFill>
          <a:blip r:embed="rId2"/>
          <a:stretch>
            <a:fillRect/>
          </a:stretch>
        </p:blipFill>
        <p:spPr>
          <a:xfrm>
            <a:off x="8319645" y="518077"/>
            <a:ext cx="2882900" cy="139700"/>
          </a:xfrm>
          <a:prstGeom prst="rect">
            <a:avLst/>
          </a:prstGeom>
        </p:spPr>
      </p:pic>
      <p:pic>
        <p:nvPicPr>
          <p:cNvPr id="8" name="Picture 7">
            <a:extLst>
              <a:ext uri="{FF2B5EF4-FFF2-40B4-BE49-F238E27FC236}">
                <a16:creationId xmlns:a16="http://schemas.microsoft.com/office/drawing/2014/main" id="{470030BD-D645-D8BE-478E-F469E07601EF}"/>
              </a:ext>
            </a:extLst>
          </p:cNvPr>
          <p:cNvPicPr>
            <a:picLocks noChangeAspect="1"/>
          </p:cNvPicPr>
          <p:nvPr/>
        </p:nvPicPr>
        <p:blipFill>
          <a:blip r:embed="rId3"/>
          <a:stretch>
            <a:fillRect/>
          </a:stretch>
        </p:blipFill>
        <p:spPr>
          <a:xfrm>
            <a:off x="8336044" y="530777"/>
            <a:ext cx="1028700" cy="114300"/>
          </a:xfrm>
          <a:prstGeom prst="rect">
            <a:avLst/>
          </a:prstGeom>
        </p:spPr>
      </p:pic>
      <p:pic>
        <p:nvPicPr>
          <p:cNvPr id="9" name="Picture 8">
            <a:extLst>
              <a:ext uri="{FF2B5EF4-FFF2-40B4-BE49-F238E27FC236}">
                <a16:creationId xmlns:a16="http://schemas.microsoft.com/office/drawing/2014/main" id="{56458523-6F8B-832B-D952-975551B6EA14}"/>
              </a:ext>
            </a:extLst>
          </p:cNvPr>
          <p:cNvPicPr>
            <a:picLocks noChangeAspect="1"/>
          </p:cNvPicPr>
          <p:nvPr/>
        </p:nvPicPr>
        <p:blipFill>
          <a:blip r:embed="rId4"/>
          <a:stretch>
            <a:fillRect/>
          </a:stretch>
        </p:blipFill>
        <p:spPr>
          <a:xfrm>
            <a:off x="8653544" y="240966"/>
            <a:ext cx="711200" cy="215900"/>
          </a:xfrm>
          <a:prstGeom prst="rect">
            <a:avLst/>
          </a:prstGeom>
        </p:spPr>
      </p:pic>
      <p:sp>
        <p:nvSpPr>
          <p:cNvPr id="10" name="TextBox 9">
            <a:extLst>
              <a:ext uri="{FF2B5EF4-FFF2-40B4-BE49-F238E27FC236}">
                <a16:creationId xmlns:a16="http://schemas.microsoft.com/office/drawing/2014/main" id="{D4DE6793-6C8E-5953-D578-332818140FCF}"/>
              </a:ext>
            </a:extLst>
          </p:cNvPr>
          <p:cNvSpPr txBox="1"/>
          <p:nvPr/>
        </p:nvSpPr>
        <p:spPr>
          <a:xfrm>
            <a:off x="421850" y="1261885"/>
            <a:ext cx="6873030" cy="1015663"/>
          </a:xfrm>
          <a:prstGeom prst="rect">
            <a:avLst/>
          </a:prstGeom>
          <a:noFill/>
        </p:spPr>
        <p:txBody>
          <a:bodyPr wrap="square">
            <a:spAutoFit/>
          </a:bodyPr>
          <a:lstStyle/>
          <a:p>
            <a:r>
              <a:rPr lang="en-US" sz="2000" dirty="0">
                <a:latin typeface="Andes" panose="02000000000000000000" pitchFamily="2" charset="0"/>
              </a:rPr>
              <a:t>EBT creates proprietary data, via stakeholder engagement, on the equity considerations built into budget and planning processes and procedures.</a:t>
            </a:r>
          </a:p>
        </p:txBody>
      </p:sp>
      <p:sp>
        <p:nvSpPr>
          <p:cNvPr id="4" name="TextBox 3">
            <a:extLst>
              <a:ext uri="{FF2B5EF4-FFF2-40B4-BE49-F238E27FC236}">
                <a16:creationId xmlns:a16="http://schemas.microsoft.com/office/drawing/2014/main" id="{E24254AA-874F-A901-09A4-26FFE00F38DE}"/>
              </a:ext>
            </a:extLst>
          </p:cNvPr>
          <p:cNvSpPr txBox="1"/>
          <p:nvPr/>
        </p:nvSpPr>
        <p:spPr>
          <a:xfrm>
            <a:off x="376156" y="2782229"/>
            <a:ext cx="5076377" cy="1200329"/>
          </a:xfrm>
          <a:prstGeom prst="rect">
            <a:avLst/>
          </a:prstGeom>
          <a:noFill/>
        </p:spPr>
        <p:txBody>
          <a:bodyPr wrap="square">
            <a:spAutoFit/>
          </a:bodyPr>
          <a:lstStyle/>
          <a:p>
            <a:r>
              <a:rPr lang="en-US" sz="2400" dirty="0">
                <a:latin typeface="ANDESMEDIUM" panose="02000000000000000000" pitchFamily="2" charset="0"/>
              </a:rPr>
              <a:t>The EBT is therefore uniquely suited to reveal any political constraints limiting progress on equity goals.</a:t>
            </a:r>
          </a:p>
        </p:txBody>
      </p:sp>
      <p:sp>
        <p:nvSpPr>
          <p:cNvPr id="13" name="TextBox 12">
            <a:extLst>
              <a:ext uri="{FF2B5EF4-FFF2-40B4-BE49-F238E27FC236}">
                <a16:creationId xmlns:a16="http://schemas.microsoft.com/office/drawing/2014/main" id="{462F152B-945F-DBDD-903B-53984304315A}"/>
              </a:ext>
            </a:extLst>
          </p:cNvPr>
          <p:cNvSpPr txBox="1"/>
          <p:nvPr/>
        </p:nvSpPr>
        <p:spPr>
          <a:xfrm>
            <a:off x="421851" y="418650"/>
            <a:ext cx="159432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WHAT IS EBT?</a:t>
            </a:r>
          </a:p>
        </p:txBody>
      </p:sp>
      <p:pic>
        <p:nvPicPr>
          <p:cNvPr id="2" name="Picture 1">
            <a:extLst>
              <a:ext uri="{FF2B5EF4-FFF2-40B4-BE49-F238E27FC236}">
                <a16:creationId xmlns:a16="http://schemas.microsoft.com/office/drawing/2014/main" id="{FE4C1D04-3D99-0ED4-2AAD-FC3568216D11}"/>
              </a:ext>
            </a:extLst>
          </p:cNvPr>
          <p:cNvPicPr>
            <a:picLocks noChangeAspect="1"/>
          </p:cNvPicPr>
          <p:nvPr/>
        </p:nvPicPr>
        <p:blipFill>
          <a:blip r:embed="rId5"/>
          <a:stretch>
            <a:fillRect/>
          </a:stretch>
        </p:blipFill>
        <p:spPr>
          <a:xfrm>
            <a:off x="6891651" y="3036257"/>
            <a:ext cx="5080000" cy="3175000"/>
          </a:xfrm>
          <a:prstGeom prst="rect">
            <a:avLst/>
          </a:prstGeom>
        </p:spPr>
      </p:pic>
    </p:spTree>
    <p:extLst>
      <p:ext uri="{BB962C8B-B14F-4D97-AF65-F5344CB8AC3E}">
        <p14:creationId xmlns:p14="http://schemas.microsoft.com/office/powerpoint/2010/main" val="360951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20E036-40BC-04C6-670E-02C62DCB3941}"/>
              </a:ext>
            </a:extLst>
          </p:cNvPr>
          <p:cNvSpPr txBox="1"/>
          <p:nvPr/>
        </p:nvSpPr>
        <p:spPr>
          <a:xfrm>
            <a:off x="421851" y="1255374"/>
            <a:ext cx="5107093" cy="1938992"/>
          </a:xfrm>
          <a:prstGeom prst="rect">
            <a:avLst/>
          </a:prstGeom>
          <a:noFill/>
        </p:spPr>
        <p:txBody>
          <a:bodyPr wrap="square">
            <a:spAutoFit/>
          </a:bodyPr>
          <a:lstStyle/>
          <a:p>
            <a:r>
              <a:rPr lang="en-US" sz="2400" dirty="0">
                <a:latin typeface="Andes" panose="02000000000000000000" pitchFamily="2" charset="0"/>
              </a:rPr>
              <a:t>EBT analysis can show where and when equity principles, goals, and considerations are included in budget or development planning processes and budget execution.</a:t>
            </a:r>
          </a:p>
        </p:txBody>
      </p:sp>
      <p:sp>
        <p:nvSpPr>
          <p:cNvPr id="7" name="TextBox 6">
            <a:extLst>
              <a:ext uri="{FF2B5EF4-FFF2-40B4-BE49-F238E27FC236}">
                <a16:creationId xmlns:a16="http://schemas.microsoft.com/office/drawing/2014/main" id="{A4B5E069-B738-FBFB-C4DC-AC2A51F0F711}"/>
              </a:ext>
            </a:extLst>
          </p:cNvPr>
          <p:cNvSpPr txBox="1"/>
          <p:nvPr/>
        </p:nvSpPr>
        <p:spPr>
          <a:xfrm>
            <a:off x="421851" y="418650"/>
            <a:ext cx="361505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 WHAT ARE EBT’S USEFUL RESULTS?</a:t>
            </a:r>
          </a:p>
        </p:txBody>
      </p:sp>
      <p:pic>
        <p:nvPicPr>
          <p:cNvPr id="9" name="Picture 8" descr="A picture containing graphical user interface&#10;&#10;Description automatically generated">
            <a:extLst>
              <a:ext uri="{FF2B5EF4-FFF2-40B4-BE49-F238E27FC236}">
                <a16:creationId xmlns:a16="http://schemas.microsoft.com/office/drawing/2014/main" id="{66C019B5-D00E-73CC-CE0E-495C0A4062F5}"/>
              </a:ext>
            </a:extLst>
          </p:cNvPr>
          <p:cNvPicPr>
            <a:picLocks noChangeAspect="1"/>
          </p:cNvPicPr>
          <p:nvPr/>
        </p:nvPicPr>
        <p:blipFill>
          <a:blip r:embed="rId2"/>
          <a:stretch>
            <a:fillRect/>
          </a:stretch>
        </p:blipFill>
        <p:spPr>
          <a:xfrm>
            <a:off x="5334000" y="1047435"/>
            <a:ext cx="6858000" cy="5232400"/>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8FBA0DFE-3709-0701-0018-82582C137E96}"/>
              </a:ext>
            </a:extLst>
          </p:cNvPr>
          <p:cNvPicPr>
            <a:picLocks noChangeAspect="1"/>
          </p:cNvPicPr>
          <p:nvPr/>
        </p:nvPicPr>
        <p:blipFill>
          <a:blip r:embed="rId3"/>
          <a:stretch>
            <a:fillRect/>
          </a:stretch>
        </p:blipFill>
        <p:spPr>
          <a:xfrm>
            <a:off x="5334000" y="1047435"/>
            <a:ext cx="6273800" cy="5295900"/>
          </a:xfrm>
          <a:prstGeom prst="rect">
            <a:avLst/>
          </a:prstGeom>
        </p:spPr>
      </p:pic>
    </p:spTree>
    <p:extLst>
      <p:ext uri="{BB962C8B-B14F-4D97-AF65-F5344CB8AC3E}">
        <p14:creationId xmlns:p14="http://schemas.microsoft.com/office/powerpoint/2010/main" val="21936402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37" presetClass="exit" presetSubtype="0" fill="hold" nodeType="withEffect">
                                  <p:stCondLst>
                                    <p:cond delay="0"/>
                                  </p:stCondLst>
                                  <p:childTnLst>
                                    <p:animEffect transition="out" filter="fade">
                                      <p:cBhvr>
                                        <p:cTn id="23" dur="1000"/>
                                        <p:tgtEl>
                                          <p:spTgt spid="9"/>
                                        </p:tgtEl>
                                      </p:cBhvr>
                                    </p:animEffect>
                                    <p:anim calcmode="lin" valueType="num">
                                      <p:cBhvr>
                                        <p:cTn id="24" dur="1000"/>
                                        <p:tgtEl>
                                          <p:spTgt spid="9"/>
                                        </p:tgtEl>
                                        <p:attrNameLst>
                                          <p:attrName>ppt_x</p:attrName>
                                        </p:attrNameLst>
                                      </p:cBhvr>
                                      <p:tavLst>
                                        <p:tav tm="0">
                                          <p:val>
                                            <p:strVal val="ppt_x"/>
                                          </p:val>
                                        </p:tav>
                                        <p:tav tm="100000">
                                          <p:val>
                                            <p:strVal val="ppt_x"/>
                                          </p:val>
                                        </p:tav>
                                      </p:tavLst>
                                    </p:anim>
                                    <p:anim calcmode="lin" valueType="num">
                                      <p:cBhvr>
                                        <p:cTn id="25" dur="100" decel="100000"/>
                                        <p:tgtEl>
                                          <p:spTgt spid="9"/>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DD5347-ADCB-D653-779A-4C3D00D73992}"/>
              </a:ext>
            </a:extLst>
          </p:cNvPr>
          <p:cNvSpPr txBox="1"/>
          <p:nvPr/>
        </p:nvSpPr>
        <p:spPr>
          <a:xfrm>
            <a:off x="421851" y="418650"/>
            <a:ext cx="4360122" cy="276999"/>
          </a:xfrm>
          <a:prstGeom prst="rect">
            <a:avLst/>
          </a:prstGeom>
          <a:noFill/>
        </p:spPr>
        <p:txBody>
          <a:bodyPr wrap="square">
            <a:spAutoFit/>
          </a:bodyPr>
          <a:lstStyle/>
          <a:p>
            <a:r>
              <a:rPr lang="en-US" sz="1200" dirty="0">
                <a:solidFill>
                  <a:schemeClr val="bg1"/>
                </a:solidFill>
                <a:latin typeface="Andes" panose="02000000000000000000" pitchFamily="2" charset="0"/>
              </a:rPr>
              <a:t>HOW TO PRODUCE EBT’S USEFUL RESULTS</a:t>
            </a:r>
          </a:p>
        </p:txBody>
      </p:sp>
      <p:sp>
        <p:nvSpPr>
          <p:cNvPr id="7" name="TextBox 6">
            <a:extLst>
              <a:ext uri="{FF2B5EF4-FFF2-40B4-BE49-F238E27FC236}">
                <a16:creationId xmlns:a16="http://schemas.microsoft.com/office/drawing/2014/main" id="{EE6AF574-40F9-8523-5C71-4E2F59E1E777}"/>
              </a:ext>
            </a:extLst>
          </p:cNvPr>
          <p:cNvSpPr txBox="1"/>
          <p:nvPr/>
        </p:nvSpPr>
        <p:spPr>
          <a:xfrm>
            <a:off x="347133" y="2045884"/>
            <a:ext cx="6705600" cy="2862322"/>
          </a:xfrm>
          <a:prstGeom prst="rect">
            <a:avLst/>
          </a:prstGeom>
          <a:noFill/>
        </p:spPr>
        <p:txBody>
          <a:bodyPr wrap="square">
            <a:spAutoFit/>
          </a:bodyPr>
          <a:lstStyle/>
          <a:p>
            <a:r>
              <a:rPr lang="en-US" sz="2000" dirty="0">
                <a:solidFill>
                  <a:schemeClr val="bg1"/>
                </a:solidFill>
                <a:latin typeface="Andes" panose="02000000000000000000" pitchFamily="2" charset="0"/>
              </a:rPr>
              <a:t>Creation of proprietary data through stakeholder interviews, workshops, and validation discussions.</a:t>
            </a:r>
          </a:p>
          <a:p>
            <a:endParaRPr lang="en-US" sz="2000" dirty="0">
              <a:solidFill>
                <a:schemeClr val="bg1"/>
              </a:solidFill>
              <a:latin typeface="Andes" panose="02000000000000000000" pitchFamily="2" charset="0"/>
            </a:endParaRPr>
          </a:p>
          <a:p>
            <a:r>
              <a:rPr lang="en-US" sz="2000" dirty="0">
                <a:solidFill>
                  <a:schemeClr val="bg1"/>
                </a:solidFill>
                <a:latin typeface="Andes" panose="02000000000000000000" pitchFamily="2" charset="0"/>
              </a:rPr>
              <a:t>Review and analysis of primary data in budgets, development plans, and sector strategies with stakeholders when possible.</a:t>
            </a:r>
          </a:p>
          <a:p>
            <a:endParaRPr lang="en-US" sz="2000" dirty="0">
              <a:solidFill>
                <a:schemeClr val="bg1"/>
              </a:solidFill>
              <a:latin typeface="Andes" panose="02000000000000000000" pitchFamily="2" charset="0"/>
            </a:endParaRPr>
          </a:p>
          <a:p>
            <a:r>
              <a:rPr lang="en-US" sz="2000" dirty="0">
                <a:solidFill>
                  <a:schemeClr val="bg1"/>
                </a:solidFill>
                <a:latin typeface="Andes" panose="02000000000000000000" pitchFamily="2" charset="0"/>
              </a:rPr>
              <a:t>Desk review and analysis of secondary data </a:t>
            </a:r>
            <a:br>
              <a:rPr lang="en-US" sz="2000" dirty="0">
                <a:solidFill>
                  <a:schemeClr val="bg1"/>
                </a:solidFill>
                <a:latin typeface="Andes" panose="02000000000000000000" pitchFamily="2" charset="0"/>
              </a:rPr>
            </a:br>
            <a:r>
              <a:rPr lang="en-US" sz="2000" dirty="0">
                <a:solidFill>
                  <a:schemeClr val="bg1"/>
                </a:solidFill>
                <a:latin typeface="Andes" panose="02000000000000000000" pitchFamily="2" charset="0"/>
              </a:rPr>
              <a:t>and reporting. </a:t>
            </a:r>
          </a:p>
        </p:txBody>
      </p:sp>
      <p:pic>
        <p:nvPicPr>
          <p:cNvPr id="4" name="Picture 3">
            <a:extLst>
              <a:ext uri="{FF2B5EF4-FFF2-40B4-BE49-F238E27FC236}">
                <a16:creationId xmlns:a16="http://schemas.microsoft.com/office/drawing/2014/main" id="{59042CB9-C2C4-07EA-5838-7C891E76F4D8}"/>
              </a:ext>
            </a:extLst>
          </p:cNvPr>
          <p:cNvPicPr>
            <a:picLocks noChangeAspect="1"/>
          </p:cNvPicPr>
          <p:nvPr/>
        </p:nvPicPr>
        <p:blipFill>
          <a:blip r:embed="rId2"/>
          <a:stretch>
            <a:fillRect/>
          </a:stretch>
        </p:blipFill>
        <p:spPr>
          <a:xfrm>
            <a:off x="7253358" y="3068864"/>
            <a:ext cx="5080000" cy="3492500"/>
          </a:xfrm>
          <a:prstGeom prst="rect">
            <a:avLst/>
          </a:prstGeom>
        </p:spPr>
      </p:pic>
      <p:sp>
        <p:nvSpPr>
          <p:cNvPr id="3" name="TextBox 2">
            <a:extLst>
              <a:ext uri="{FF2B5EF4-FFF2-40B4-BE49-F238E27FC236}">
                <a16:creationId xmlns:a16="http://schemas.microsoft.com/office/drawing/2014/main" id="{E6A4A0A3-660D-DFA7-CB83-A339E91FAB02}"/>
              </a:ext>
            </a:extLst>
          </p:cNvPr>
          <p:cNvSpPr txBox="1"/>
          <p:nvPr/>
        </p:nvSpPr>
        <p:spPr>
          <a:xfrm>
            <a:off x="10833878" y="263236"/>
            <a:ext cx="870509" cy="830997"/>
          </a:xfrm>
          <a:prstGeom prst="rect">
            <a:avLst/>
          </a:prstGeom>
          <a:noFill/>
        </p:spPr>
        <p:txBody>
          <a:bodyPr wrap="square" rtlCol="0">
            <a:spAutoFit/>
          </a:bodyPr>
          <a:lstStyle/>
          <a:p>
            <a:pPr algn="ctr"/>
            <a:r>
              <a:rPr lang="en-US" sz="4800" dirty="0">
                <a:solidFill>
                  <a:srgbClr val="D9117E"/>
                </a:solidFill>
                <a:latin typeface="ANDESMEDIUM" panose="02000000000000000000" pitchFamily="2" charset="0"/>
              </a:rPr>
              <a:t>*</a:t>
            </a:r>
          </a:p>
        </p:txBody>
      </p:sp>
    </p:spTree>
    <p:extLst>
      <p:ext uri="{BB962C8B-B14F-4D97-AF65-F5344CB8AC3E}">
        <p14:creationId xmlns:p14="http://schemas.microsoft.com/office/powerpoint/2010/main" val="20065960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75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3185C616-CD20-C4E9-94AF-E4E04C7441A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D72BD6-7310-6B7E-26D8-95A7CDCB5296}"/>
              </a:ext>
            </a:extLst>
          </p:cNvPr>
          <p:cNvSpPr txBox="1"/>
          <p:nvPr/>
        </p:nvSpPr>
        <p:spPr>
          <a:xfrm>
            <a:off x="3644053" y="1255173"/>
            <a:ext cx="4937760" cy="2671565"/>
          </a:xfrm>
          <a:prstGeom prst="rect">
            <a:avLst/>
          </a:prstGeom>
          <a:noFill/>
        </p:spPr>
        <p:txBody>
          <a:bodyPr wrap="square">
            <a:spAutoFit/>
          </a:bodyPr>
          <a:lstStyle/>
          <a:p>
            <a:r>
              <a:rPr lang="en-US" sz="1600" b="1" dirty="0">
                <a:solidFill>
                  <a:srgbClr val="009CA7"/>
                </a:solidFill>
                <a:latin typeface="Andes Bold" panose="02000000000000000000" pitchFamily="2" charset="0"/>
              </a:rPr>
              <a:t>Primary / Proprietary Data</a:t>
            </a:r>
          </a:p>
          <a:p>
            <a:endParaRPr lang="en-US" sz="1600" dirty="0">
              <a:latin typeface="Andes" panose="02000000000000000000" pitchFamily="2" charset="0"/>
            </a:endParaRP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Stakeholder engagement, interviews, workshops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Household budget survey </a:t>
            </a:r>
          </a:p>
          <a:p>
            <a:pPr marL="285750" indent="-285750">
              <a:spcBef>
                <a:spcPts val="600"/>
              </a:spcBef>
              <a:buClr>
                <a:srgbClr val="009CA7"/>
              </a:buClr>
              <a:buFont typeface="Arial" panose="020B0604020202020204" pitchFamily="34" charset="0"/>
              <a:buChar char="•"/>
            </a:pPr>
            <a:r>
              <a:rPr lang="en-US" sz="1600" dirty="0">
                <a:latin typeface="Andes" panose="02000000000000000000" pitchFamily="2" charset="0"/>
              </a:rPr>
              <a:t>Budgetary and administrative data on programs, taxes and expenditures</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National Development plan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Sectoral Strategic plans</a:t>
            </a:r>
          </a:p>
        </p:txBody>
      </p:sp>
      <p:sp>
        <p:nvSpPr>
          <p:cNvPr id="5" name="TextBox 4">
            <a:extLst>
              <a:ext uri="{FF2B5EF4-FFF2-40B4-BE49-F238E27FC236}">
                <a16:creationId xmlns:a16="http://schemas.microsoft.com/office/drawing/2014/main" id="{F79F3A8E-F915-0211-AB20-F7BB9F2694E9}"/>
              </a:ext>
            </a:extLst>
          </p:cNvPr>
          <p:cNvSpPr txBox="1"/>
          <p:nvPr/>
        </p:nvSpPr>
        <p:spPr>
          <a:xfrm>
            <a:off x="5432214" y="5001736"/>
            <a:ext cx="3149600" cy="1286571"/>
          </a:xfrm>
          <a:prstGeom prst="rect">
            <a:avLst/>
          </a:prstGeom>
          <a:noFill/>
        </p:spPr>
        <p:txBody>
          <a:bodyPr wrap="square">
            <a:spAutoFit/>
          </a:bodyPr>
          <a:lstStyle/>
          <a:p>
            <a:r>
              <a:rPr lang="en-US" sz="1600" b="1" dirty="0">
                <a:solidFill>
                  <a:schemeClr val="accent2"/>
                </a:solidFill>
                <a:latin typeface="Andes Bold" panose="02000000000000000000" pitchFamily="2" charset="0"/>
              </a:rPr>
              <a:t>Secondary Data</a:t>
            </a:r>
          </a:p>
          <a:p>
            <a:endParaRPr lang="en-US" sz="1600" dirty="0">
              <a:latin typeface="Andes" panose="02000000000000000000" pitchFamily="2" charset="0"/>
            </a:endParaRP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PEFA or OBS</a:t>
            </a: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Public Expenditure Reviews</a:t>
            </a:r>
          </a:p>
        </p:txBody>
      </p:sp>
      <p:sp>
        <p:nvSpPr>
          <p:cNvPr id="12" name="TextBox 11">
            <a:extLst>
              <a:ext uri="{FF2B5EF4-FFF2-40B4-BE49-F238E27FC236}">
                <a16:creationId xmlns:a16="http://schemas.microsoft.com/office/drawing/2014/main" id="{1B09207B-FBF2-EA83-6D4D-4DEE90BAC532}"/>
              </a:ext>
            </a:extLst>
          </p:cNvPr>
          <p:cNvSpPr txBox="1"/>
          <p:nvPr/>
        </p:nvSpPr>
        <p:spPr>
          <a:xfrm>
            <a:off x="421851" y="418650"/>
            <a:ext cx="3527002"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WHAT DO WE NEED FOR RESULTS? </a:t>
            </a:r>
          </a:p>
        </p:txBody>
      </p:sp>
    </p:spTree>
    <p:extLst>
      <p:ext uri="{BB962C8B-B14F-4D97-AF65-F5344CB8AC3E}">
        <p14:creationId xmlns:p14="http://schemas.microsoft.com/office/powerpoint/2010/main" val="11128316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3185C616-CD20-C4E9-94AF-E4E04C7441A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D72BD6-7310-6B7E-26D8-95A7CDCB5296}"/>
              </a:ext>
            </a:extLst>
          </p:cNvPr>
          <p:cNvSpPr txBox="1"/>
          <p:nvPr/>
        </p:nvSpPr>
        <p:spPr>
          <a:xfrm>
            <a:off x="3644053" y="1255173"/>
            <a:ext cx="4937760" cy="2671565"/>
          </a:xfrm>
          <a:prstGeom prst="rect">
            <a:avLst/>
          </a:prstGeom>
          <a:noFill/>
        </p:spPr>
        <p:txBody>
          <a:bodyPr wrap="square">
            <a:spAutoFit/>
          </a:bodyPr>
          <a:lstStyle/>
          <a:p>
            <a:r>
              <a:rPr lang="en-US" sz="1600" b="1" dirty="0">
                <a:solidFill>
                  <a:srgbClr val="009CA7"/>
                </a:solidFill>
                <a:latin typeface="Andes Bold" panose="02000000000000000000" pitchFamily="2" charset="0"/>
              </a:rPr>
              <a:t>Primary / Proprietary Data</a:t>
            </a:r>
          </a:p>
          <a:p>
            <a:endParaRPr lang="en-US" sz="1600" dirty="0">
              <a:latin typeface="Andes" panose="02000000000000000000" pitchFamily="2" charset="0"/>
            </a:endParaRP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Stakeholder engagement, interviews, workshops </a:t>
            </a:r>
          </a:p>
          <a:p>
            <a:pPr marL="285750" indent="-285750">
              <a:lnSpc>
                <a:spcPct val="150000"/>
              </a:lnSpc>
              <a:buClr>
                <a:srgbClr val="009CA7"/>
              </a:buClr>
              <a:buFont typeface="Arial" panose="020B0604020202020204" pitchFamily="34" charset="0"/>
              <a:buChar char="•"/>
            </a:pPr>
            <a:r>
              <a:rPr lang="en-US" sz="1600" dirty="0">
                <a:solidFill>
                  <a:schemeClr val="bg2"/>
                </a:solidFill>
                <a:latin typeface="Andes" panose="02000000000000000000" pitchFamily="2" charset="0"/>
              </a:rPr>
              <a:t>Household budget survey </a:t>
            </a:r>
          </a:p>
          <a:p>
            <a:pPr marL="285750" indent="-285750">
              <a:spcBef>
                <a:spcPts val="600"/>
              </a:spcBef>
              <a:buClr>
                <a:srgbClr val="009CA7"/>
              </a:buClr>
              <a:buFont typeface="Arial" panose="020B0604020202020204" pitchFamily="34" charset="0"/>
              <a:buChar char="•"/>
            </a:pPr>
            <a:r>
              <a:rPr lang="en-US" sz="1600" dirty="0">
                <a:solidFill>
                  <a:schemeClr val="bg2"/>
                </a:solidFill>
                <a:latin typeface="Andes" panose="02000000000000000000" pitchFamily="2" charset="0"/>
              </a:rPr>
              <a:t>Budgetary and administrative data on programs, taxes and expenditures</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National Development plan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Sectoral Strategic plans</a:t>
            </a:r>
          </a:p>
        </p:txBody>
      </p:sp>
      <p:sp>
        <p:nvSpPr>
          <p:cNvPr id="5" name="TextBox 4">
            <a:extLst>
              <a:ext uri="{FF2B5EF4-FFF2-40B4-BE49-F238E27FC236}">
                <a16:creationId xmlns:a16="http://schemas.microsoft.com/office/drawing/2014/main" id="{F79F3A8E-F915-0211-AB20-F7BB9F2694E9}"/>
              </a:ext>
            </a:extLst>
          </p:cNvPr>
          <p:cNvSpPr txBox="1"/>
          <p:nvPr/>
        </p:nvSpPr>
        <p:spPr>
          <a:xfrm>
            <a:off x="5432214" y="5001736"/>
            <a:ext cx="3149600" cy="1286571"/>
          </a:xfrm>
          <a:prstGeom prst="rect">
            <a:avLst/>
          </a:prstGeom>
          <a:noFill/>
        </p:spPr>
        <p:txBody>
          <a:bodyPr wrap="square">
            <a:spAutoFit/>
          </a:bodyPr>
          <a:lstStyle/>
          <a:p>
            <a:r>
              <a:rPr lang="en-US" sz="1600" b="1" dirty="0">
                <a:solidFill>
                  <a:schemeClr val="accent2"/>
                </a:solidFill>
                <a:latin typeface="Andes Bold" panose="02000000000000000000" pitchFamily="2" charset="0"/>
              </a:rPr>
              <a:t>Secondary Data</a:t>
            </a:r>
          </a:p>
          <a:p>
            <a:endParaRPr lang="en-US" sz="1600" dirty="0">
              <a:latin typeface="Andes" panose="02000000000000000000" pitchFamily="2" charset="0"/>
            </a:endParaRP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PEFA or OBS</a:t>
            </a:r>
          </a:p>
          <a:p>
            <a:pPr marL="285750" indent="-285750">
              <a:lnSpc>
                <a:spcPct val="150000"/>
              </a:lnSpc>
              <a:buClr>
                <a:schemeClr val="accent2"/>
              </a:buClr>
              <a:buFont typeface="Arial" panose="020B0604020202020204" pitchFamily="34" charset="0"/>
              <a:buChar char="•"/>
            </a:pPr>
            <a:r>
              <a:rPr lang="en-US" sz="1600" dirty="0">
                <a:solidFill>
                  <a:schemeClr val="bg2"/>
                </a:solidFill>
                <a:latin typeface="Andes" panose="02000000000000000000" pitchFamily="2" charset="0"/>
              </a:rPr>
              <a:t>Public Expenditure Reviews</a:t>
            </a:r>
          </a:p>
        </p:txBody>
      </p:sp>
      <p:sp>
        <p:nvSpPr>
          <p:cNvPr id="12" name="TextBox 11">
            <a:extLst>
              <a:ext uri="{FF2B5EF4-FFF2-40B4-BE49-F238E27FC236}">
                <a16:creationId xmlns:a16="http://schemas.microsoft.com/office/drawing/2014/main" id="{1B09207B-FBF2-EA83-6D4D-4DEE90BAC532}"/>
              </a:ext>
            </a:extLst>
          </p:cNvPr>
          <p:cNvSpPr txBox="1"/>
          <p:nvPr/>
        </p:nvSpPr>
        <p:spPr>
          <a:xfrm>
            <a:off x="421851" y="418650"/>
            <a:ext cx="3527002"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WHAT DO WE NEED FOR RESULTS? </a:t>
            </a:r>
          </a:p>
        </p:txBody>
      </p:sp>
    </p:spTree>
    <p:extLst>
      <p:ext uri="{BB962C8B-B14F-4D97-AF65-F5344CB8AC3E}">
        <p14:creationId xmlns:p14="http://schemas.microsoft.com/office/powerpoint/2010/main" val="177885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DDDEF7-DBC4-00AE-AC5D-25BC891D180A}"/>
              </a:ext>
            </a:extLst>
          </p:cNvPr>
          <p:cNvSpPr txBox="1"/>
          <p:nvPr/>
        </p:nvSpPr>
        <p:spPr>
          <a:xfrm>
            <a:off x="421851" y="418650"/>
            <a:ext cx="4360122" cy="276999"/>
          </a:xfrm>
          <a:prstGeom prst="rect">
            <a:avLst/>
          </a:prstGeom>
          <a:noFill/>
        </p:spPr>
        <p:txBody>
          <a:bodyPr wrap="square">
            <a:spAutoFit/>
          </a:bodyPr>
          <a:lstStyle/>
          <a:p>
            <a:r>
              <a:rPr lang="en-US" sz="1200" dirty="0">
                <a:solidFill>
                  <a:schemeClr val="bg1"/>
                </a:solidFill>
                <a:latin typeface="Andes" panose="02000000000000000000" pitchFamily="2" charset="0"/>
              </a:rPr>
              <a:t> WHAT IS FIA?</a:t>
            </a:r>
          </a:p>
        </p:txBody>
      </p:sp>
      <p:sp>
        <p:nvSpPr>
          <p:cNvPr id="7" name="TextBox 6">
            <a:extLst>
              <a:ext uri="{FF2B5EF4-FFF2-40B4-BE49-F238E27FC236}">
                <a16:creationId xmlns:a16="http://schemas.microsoft.com/office/drawing/2014/main" id="{11614D3A-B0A5-E5D5-0755-709FF2B23EC7}"/>
              </a:ext>
            </a:extLst>
          </p:cNvPr>
          <p:cNvSpPr txBox="1"/>
          <p:nvPr/>
        </p:nvSpPr>
        <p:spPr>
          <a:xfrm>
            <a:off x="421851" y="1261885"/>
            <a:ext cx="5242810" cy="523220"/>
          </a:xfrm>
          <a:prstGeom prst="rect">
            <a:avLst/>
          </a:prstGeom>
          <a:noFill/>
        </p:spPr>
        <p:txBody>
          <a:bodyPr wrap="square">
            <a:spAutoFit/>
          </a:bodyPr>
          <a:lstStyle/>
          <a:p>
            <a:r>
              <a:rPr lang="en-US" sz="2800" dirty="0">
                <a:solidFill>
                  <a:schemeClr val="bg1"/>
                </a:solidFill>
                <a:latin typeface="ANDESMEDIUM" panose="02000000000000000000" pitchFamily="2" charset="0"/>
              </a:rPr>
              <a:t>Fiscal Incidence Analysis (FIA): </a:t>
            </a:r>
          </a:p>
        </p:txBody>
      </p:sp>
      <p:sp>
        <p:nvSpPr>
          <p:cNvPr id="8" name="TextBox 7">
            <a:extLst>
              <a:ext uri="{FF2B5EF4-FFF2-40B4-BE49-F238E27FC236}">
                <a16:creationId xmlns:a16="http://schemas.microsoft.com/office/drawing/2014/main" id="{2CE2D08C-F221-2C62-F7FA-4163EFEA13AB}"/>
              </a:ext>
            </a:extLst>
          </p:cNvPr>
          <p:cNvSpPr txBox="1"/>
          <p:nvPr/>
        </p:nvSpPr>
        <p:spPr>
          <a:xfrm>
            <a:off x="421850" y="2289786"/>
            <a:ext cx="5051003" cy="2246769"/>
          </a:xfrm>
          <a:prstGeom prst="rect">
            <a:avLst/>
          </a:prstGeom>
          <a:noFill/>
        </p:spPr>
        <p:txBody>
          <a:bodyPr wrap="square">
            <a:spAutoFit/>
          </a:bodyPr>
          <a:lstStyle/>
          <a:p>
            <a:r>
              <a:rPr lang="en-US" sz="2000" dirty="0">
                <a:solidFill>
                  <a:schemeClr val="bg1"/>
                </a:solidFill>
                <a:latin typeface="Andes" panose="02000000000000000000" pitchFamily="2" charset="0"/>
              </a:rPr>
              <a:t>An estimate of the net impact that fiscal policies - taxes and transfers - have on each individual citizen, family, or household.</a:t>
            </a:r>
          </a:p>
          <a:p>
            <a:endParaRPr lang="en-US" sz="2000" dirty="0">
              <a:solidFill>
                <a:schemeClr val="bg1"/>
              </a:solidFill>
              <a:latin typeface="Andes" panose="02000000000000000000" pitchFamily="2" charset="0"/>
            </a:endParaRPr>
          </a:p>
          <a:p>
            <a:r>
              <a:rPr lang="en-US" sz="2000" dirty="0">
                <a:solidFill>
                  <a:schemeClr val="bg1"/>
                </a:solidFill>
                <a:latin typeface="Andes" panose="02000000000000000000" pitchFamily="2" charset="0"/>
              </a:rPr>
              <a:t>FIA allocates taxes to the individuals who pay them; and transfers to individuals eligible to receive them.</a:t>
            </a:r>
            <a:endParaRPr lang="en-US" sz="2000" i="1" dirty="0">
              <a:solidFill>
                <a:schemeClr val="bg1"/>
              </a:solidFill>
              <a:latin typeface="Andes" panose="02000000000000000000" pitchFamily="2" charset="0"/>
            </a:endParaRPr>
          </a:p>
        </p:txBody>
      </p:sp>
      <p:pic>
        <p:nvPicPr>
          <p:cNvPr id="13" name="Picture 12">
            <a:extLst>
              <a:ext uri="{FF2B5EF4-FFF2-40B4-BE49-F238E27FC236}">
                <a16:creationId xmlns:a16="http://schemas.microsoft.com/office/drawing/2014/main" id="{95509997-FD2E-A151-5067-41AB0376ABE1}"/>
              </a:ext>
            </a:extLst>
          </p:cNvPr>
          <p:cNvPicPr>
            <a:picLocks noChangeAspect="1"/>
          </p:cNvPicPr>
          <p:nvPr/>
        </p:nvPicPr>
        <p:blipFill>
          <a:blip r:embed="rId2"/>
          <a:stretch>
            <a:fillRect/>
          </a:stretch>
        </p:blipFill>
        <p:spPr>
          <a:xfrm>
            <a:off x="8319645" y="518077"/>
            <a:ext cx="2882900" cy="139700"/>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04C18E7D-51DB-3DC9-70D8-5DFA88146A2A}"/>
              </a:ext>
            </a:extLst>
          </p:cNvPr>
          <p:cNvPicPr>
            <a:picLocks noChangeAspect="1"/>
          </p:cNvPicPr>
          <p:nvPr/>
        </p:nvPicPr>
        <p:blipFill>
          <a:blip r:embed="rId3"/>
          <a:stretch>
            <a:fillRect/>
          </a:stretch>
        </p:blipFill>
        <p:spPr>
          <a:xfrm>
            <a:off x="9464289" y="172296"/>
            <a:ext cx="825500" cy="266700"/>
          </a:xfrm>
          <a:prstGeom prst="rect">
            <a:avLst/>
          </a:prstGeom>
        </p:spPr>
      </p:pic>
      <p:pic>
        <p:nvPicPr>
          <p:cNvPr id="20" name="Picture 19">
            <a:extLst>
              <a:ext uri="{FF2B5EF4-FFF2-40B4-BE49-F238E27FC236}">
                <a16:creationId xmlns:a16="http://schemas.microsoft.com/office/drawing/2014/main" id="{963FE71B-B194-D698-98C0-64A44142EADA}"/>
              </a:ext>
            </a:extLst>
          </p:cNvPr>
          <p:cNvPicPr>
            <a:picLocks noChangeAspect="1"/>
          </p:cNvPicPr>
          <p:nvPr/>
        </p:nvPicPr>
        <p:blipFill>
          <a:blip r:embed="rId4"/>
          <a:stretch>
            <a:fillRect/>
          </a:stretch>
        </p:blipFill>
        <p:spPr>
          <a:xfrm>
            <a:off x="8333989" y="530777"/>
            <a:ext cx="1955800" cy="114300"/>
          </a:xfrm>
          <a:prstGeom prst="rect">
            <a:avLst/>
          </a:prstGeom>
        </p:spPr>
      </p:pic>
      <p:pic>
        <p:nvPicPr>
          <p:cNvPr id="4" name="Picture 3">
            <a:extLst>
              <a:ext uri="{FF2B5EF4-FFF2-40B4-BE49-F238E27FC236}">
                <a16:creationId xmlns:a16="http://schemas.microsoft.com/office/drawing/2014/main" id="{3F9619F0-B922-5C1A-94BC-C7B61773DCDA}"/>
              </a:ext>
            </a:extLst>
          </p:cNvPr>
          <p:cNvPicPr>
            <a:picLocks noChangeAspect="1"/>
          </p:cNvPicPr>
          <p:nvPr/>
        </p:nvPicPr>
        <p:blipFill>
          <a:blip r:embed="rId5"/>
          <a:stretch>
            <a:fillRect/>
          </a:stretch>
        </p:blipFill>
        <p:spPr>
          <a:xfrm>
            <a:off x="6771889" y="3106309"/>
            <a:ext cx="5080000" cy="3810000"/>
          </a:xfrm>
          <a:prstGeom prst="rect">
            <a:avLst/>
          </a:prstGeom>
        </p:spPr>
      </p:pic>
    </p:spTree>
    <p:extLst>
      <p:ext uri="{BB962C8B-B14F-4D97-AF65-F5344CB8AC3E}">
        <p14:creationId xmlns:p14="http://schemas.microsoft.com/office/powerpoint/2010/main" val="392817924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750"/>
                                        <p:tgtEl>
                                          <p:spTgt spid="20"/>
                                        </p:tgtEl>
                                      </p:cBhvr>
                                    </p:animEffect>
                                  </p:childTnLst>
                                </p:cTn>
                              </p:par>
                              <p:par>
                                <p:cTn id="20" presetID="10" presetClass="entr" presetSubtype="0" fill="hold"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10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DDDEF7-DBC4-00AE-AC5D-25BC891D180A}"/>
              </a:ext>
            </a:extLst>
          </p:cNvPr>
          <p:cNvSpPr txBox="1"/>
          <p:nvPr/>
        </p:nvSpPr>
        <p:spPr>
          <a:xfrm>
            <a:off x="421851" y="418650"/>
            <a:ext cx="4360122" cy="276999"/>
          </a:xfrm>
          <a:prstGeom prst="rect">
            <a:avLst/>
          </a:prstGeom>
          <a:noFill/>
        </p:spPr>
        <p:txBody>
          <a:bodyPr wrap="square">
            <a:spAutoFit/>
          </a:bodyPr>
          <a:lstStyle/>
          <a:p>
            <a:r>
              <a:rPr lang="en-US" sz="1200" dirty="0">
                <a:solidFill>
                  <a:schemeClr val="bg1"/>
                </a:solidFill>
                <a:latin typeface="Andes" panose="02000000000000000000" pitchFamily="2" charset="0"/>
              </a:rPr>
              <a:t> WHAT IS FIA?</a:t>
            </a:r>
          </a:p>
        </p:txBody>
      </p:sp>
      <p:sp>
        <p:nvSpPr>
          <p:cNvPr id="7" name="TextBox 6">
            <a:extLst>
              <a:ext uri="{FF2B5EF4-FFF2-40B4-BE49-F238E27FC236}">
                <a16:creationId xmlns:a16="http://schemas.microsoft.com/office/drawing/2014/main" id="{11614D3A-B0A5-E5D5-0755-709FF2B23EC7}"/>
              </a:ext>
            </a:extLst>
          </p:cNvPr>
          <p:cNvSpPr txBox="1"/>
          <p:nvPr/>
        </p:nvSpPr>
        <p:spPr>
          <a:xfrm>
            <a:off x="421851" y="1261885"/>
            <a:ext cx="5242810" cy="523220"/>
          </a:xfrm>
          <a:prstGeom prst="rect">
            <a:avLst/>
          </a:prstGeom>
          <a:noFill/>
        </p:spPr>
        <p:txBody>
          <a:bodyPr wrap="square">
            <a:spAutoFit/>
          </a:bodyPr>
          <a:lstStyle/>
          <a:p>
            <a:r>
              <a:rPr lang="en-US" sz="2800" dirty="0">
                <a:solidFill>
                  <a:schemeClr val="bg1"/>
                </a:solidFill>
                <a:latin typeface="ANDESMEDIUM" panose="02000000000000000000" pitchFamily="2" charset="0"/>
              </a:rPr>
              <a:t>Fiscal Incidence Analysis (FIA): </a:t>
            </a:r>
          </a:p>
        </p:txBody>
      </p:sp>
      <p:sp>
        <p:nvSpPr>
          <p:cNvPr id="8" name="TextBox 7">
            <a:extLst>
              <a:ext uri="{FF2B5EF4-FFF2-40B4-BE49-F238E27FC236}">
                <a16:creationId xmlns:a16="http://schemas.microsoft.com/office/drawing/2014/main" id="{2CE2D08C-F221-2C62-F7FA-4163EFEA13AB}"/>
              </a:ext>
            </a:extLst>
          </p:cNvPr>
          <p:cNvSpPr txBox="1"/>
          <p:nvPr/>
        </p:nvSpPr>
        <p:spPr>
          <a:xfrm>
            <a:off x="421851" y="2289786"/>
            <a:ext cx="4907796" cy="2246769"/>
          </a:xfrm>
          <a:prstGeom prst="rect">
            <a:avLst/>
          </a:prstGeom>
          <a:noFill/>
        </p:spPr>
        <p:txBody>
          <a:bodyPr wrap="square">
            <a:spAutoFit/>
          </a:bodyPr>
          <a:lstStyle/>
          <a:p>
            <a:r>
              <a:rPr lang="en-US" sz="2000" b="1" dirty="0">
                <a:solidFill>
                  <a:schemeClr val="bg1"/>
                </a:solidFill>
                <a:latin typeface="Andes Bold" panose="02000000000000000000" pitchFamily="2" charset="0"/>
              </a:rPr>
              <a:t>FIA allocates </a:t>
            </a:r>
            <a:r>
              <a:rPr lang="en-US" sz="2000" dirty="0">
                <a:solidFill>
                  <a:schemeClr val="bg1"/>
                </a:solidFill>
                <a:latin typeface="Andes" panose="02000000000000000000" pitchFamily="2" charset="0"/>
              </a:rPr>
              <a:t>or assigns taxes and transfers to individuals responsible for paying them or eligible to receive them. </a:t>
            </a:r>
          </a:p>
          <a:p>
            <a:endParaRPr lang="en-US" sz="2000" dirty="0">
              <a:solidFill>
                <a:schemeClr val="bg1"/>
              </a:solidFill>
              <a:latin typeface="Andes" panose="02000000000000000000" pitchFamily="2" charset="0"/>
            </a:endParaRPr>
          </a:p>
          <a:p>
            <a:r>
              <a:rPr lang="en-US" sz="2000" b="1" dirty="0">
                <a:solidFill>
                  <a:schemeClr val="bg1"/>
                </a:solidFill>
                <a:latin typeface="Andes Bold" panose="02000000000000000000" pitchFamily="2" charset="0"/>
              </a:rPr>
              <a:t>FIA traces </a:t>
            </a:r>
            <a:r>
              <a:rPr lang="en-US" sz="2000" dirty="0">
                <a:solidFill>
                  <a:schemeClr val="bg1"/>
                </a:solidFill>
                <a:latin typeface="Andes" panose="02000000000000000000" pitchFamily="2" charset="0"/>
              </a:rPr>
              <a:t>the impact of fiscal policies from their execution by government down to individuals.</a:t>
            </a:r>
          </a:p>
        </p:txBody>
      </p:sp>
      <p:pic>
        <p:nvPicPr>
          <p:cNvPr id="6" name="Picture 5">
            <a:extLst>
              <a:ext uri="{FF2B5EF4-FFF2-40B4-BE49-F238E27FC236}">
                <a16:creationId xmlns:a16="http://schemas.microsoft.com/office/drawing/2014/main" id="{5404B663-FE5A-57C9-9203-106AC0C0D7F5}"/>
              </a:ext>
            </a:extLst>
          </p:cNvPr>
          <p:cNvPicPr>
            <a:picLocks noChangeAspect="1"/>
          </p:cNvPicPr>
          <p:nvPr/>
        </p:nvPicPr>
        <p:blipFill>
          <a:blip r:embed="rId2"/>
          <a:stretch>
            <a:fillRect/>
          </a:stretch>
        </p:blipFill>
        <p:spPr>
          <a:xfrm>
            <a:off x="8319645" y="518077"/>
            <a:ext cx="2882900" cy="1397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E01B3728-AAF3-D783-BFA6-DB427E12E23E}"/>
              </a:ext>
            </a:extLst>
          </p:cNvPr>
          <p:cNvPicPr>
            <a:picLocks noChangeAspect="1"/>
          </p:cNvPicPr>
          <p:nvPr/>
        </p:nvPicPr>
        <p:blipFill>
          <a:blip r:embed="rId3"/>
          <a:stretch>
            <a:fillRect/>
          </a:stretch>
        </p:blipFill>
        <p:spPr>
          <a:xfrm>
            <a:off x="9464289" y="172296"/>
            <a:ext cx="825500" cy="266700"/>
          </a:xfrm>
          <a:prstGeom prst="rect">
            <a:avLst/>
          </a:prstGeom>
        </p:spPr>
      </p:pic>
      <p:pic>
        <p:nvPicPr>
          <p:cNvPr id="10" name="Picture 9">
            <a:extLst>
              <a:ext uri="{FF2B5EF4-FFF2-40B4-BE49-F238E27FC236}">
                <a16:creationId xmlns:a16="http://schemas.microsoft.com/office/drawing/2014/main" id="{762AAB19-0DC0-2F44-7569-E1B0B77D04BA}"/>
              </a:ext>
            </a:extLst>
          </p:cNvPr>
          <p:cNvPicPr>
            <a:picLocks noChangeAspect="1"/>
          </p:cNvPicPr>
          <p:nvPr/>
        </p:nvPicPr>
        <p:blipFill>
          <a:blip r:embed="rId4"/>
          <a:stretch>
            <a:fillRect/>
          </a:stretch>
        </p:blipFill>
        <p:spPr>
          <a:xfrm>
            <a:off x="8333989" y="530777"/>
            <a:ext cx="1955800" cy="114300"/>
          </a:xfrm>
          <a:prstGeom prst="rect">
            <a:avLst/>
          </a:prstGeom>
        </p:spPr>
      </p:pic>
      <p:pic>
        <p:nvPicPr>
          <p:cNvPr id="3" name="Picture 2">
            <a:extLst>
              <a:ext uri="{FF2B5EF4-FFF2-40B4-BE49-F238E27FC236}">
                <a16:creationId xmlns:a16="http://schemas.microsoft.com/office/drawing/2014/main" id="{DC2731B6-CBE8-B5F8-3B78-762659DF8A70}"/>
              </a:ext>
            </a:extLst>
          </p:cNvPr>
          <p:cNvPicPr>
            <a:picLocks noChangeAspect="1"/>
          </p:cNvPicPr>
          <p:nvPr/>
        </p:nvPicPr>
        <p:blipFill>
          <a:blip r:embed="rId5"/>
          <a:stretch>
            <a:fillRect/>
          </a:stretch>
        </p:blipFill>
        <p:spPr>
          <a:xfrm>
            <a:off x="6771889" y="3106309"/>
            <a:ext cx="5080000" cy="3810000"/>
          </a:xfrm>
          <a:prstGeom prst="rect">
            <a:avLst/>
          </a:prstGeom>
        </p:spPr>
      </p:pic>
    </p:spTree>
    <p:extLst>
      <p:ext uri="{BB962C8B-B14F-4D97-AF65-F5344CB8AC3E}">
        <p14:creationId xmlns:p14="http://schemas.microsoft.com/office/powerpoint/2010/main" val="37600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92A8C6-D271-BD27-BA3C-AC01C86E5897}"/>
              </a:ext>
            </a:extLst>
          </p:cNvPr>
          <p:cNvSpPr txBox="1"/>
          <p:nvPr/>
        </p:nvSpPr>
        <p:spPr>
          <a:xfrm>
            <a:off x="1288257" y="1905506"/>
            <a:ext cx="9615486" cy="3046988"/>
          </a:xfrm>
          <a:prstGeom prst="rect">
            <a:avLst/>
          </a:prstGeom>
          <a:noFill/>
        </p:spPr>
        <p:txBody>
          <a:bodyPr wrap="square">
            <a:spAutoFit/>
          </a:bodyPr>
          <a:lstStyle/>
          <a:p>
            <a:pPr algn="ctr"/>
            <a:r>
              <a:rPr lang="en-US" sz="2400" dirty="0">
                <a:solidFill>
                  <a:schemeClr val="bg1"/>
                </a:solidFill>
                <a:latin typeface="Andes" panose="02000000000000000000" pitchFamily="2" charset="0"/>
              </a:rPr>
              <a:t>Living standards have risen dramatically over the past 200 years.</a:t>
            </a:r>
          </a:p>
          <a:p>
            <a:pPr algn="ctr"/>
            <a:endParaRPr lang="en-US" sz="2400" dirty="0">
              <a:solidFill>
                <a:schemeClr val="bg1"/>
              </a:solidFill>
              <a:latin typeface="Andes" panose="02000000000000000000" pitchFamily="2" charset="0"/>
            </a:endParaRPr>
          </a:p>
          <a:p>
            <a:pPr algn="ctr"/>
            <a:r>
              <a:rPr lang="en-US" sz="2400" dirty="0">
                <a:solidFill>
                  <a:schemeClr val="bg1"/>
                </a:solidFill>
                <a:latin typeface="Andes" panose="02000000000000000000" pitchFamily="2" charset="0"/>
              </a:rPr>
              <a:t>But history and current global trends are overwhelmingly clear: </a:t>
            </a:r>
            <a:r>
              <a:rPr lang="en-US" sz="2400" b="1" dirty="0">
                <a:solidFill>
                  <a:schemeClr val="bg1"/>
                </a:solidFill>
                <a:latin typeface="Andes Bold" panose="02000000000000000000" pitchFamily="2" charset="0"/>
              </a:rPr>
              <a:t>growth alone is not enough to ensure a just distribution of incomes, assets, and opportunities. </a:t>
            </a:r>
          </a:p>
          <a:p>
            <a:pPr algn="ctr"/>
            <a:endParaRPr lang="en-US" sz="2400" dirty="0">
              <a:solidFill>
                <a:schemeClr val="bg1"/>
              </a:solidFill>
              <a:latin typeface="Andes" panose="02000000000000000000" pitchFamily="2" charset="0"/>
            </a:endParaRPr>
          </a:p>
          <a:p>
            <a:pPr algn="ctr"/>
            <a:r>
              <a:rPr lang="en-US" sz="2400" dirty="0">
                <a:solidFill>
                  <a:schemeClr val="bg1"/>
                </a:solidFill>
                <a:latin typeface="Andes" panose="02000000000000000000" pitchFamily="2" charset="0"/>
              </a:rPr>
              <a:t>Fortunately, governments have at their disposal policy instruments which can reduce economic and social injustice.</a:t>
            </a:r>
          </a:p>
        </p:txBody>
      </p:sp>
    </p:spTree>
    <p:extLst>
      <p:ext uri="{BB962C8B-B14F-4D97-AF65-F5344CB8AC3E}">
        <p14:creationId xmlns:p14="http://schemas.microsoft.com/office/powerpoint/2010/main" val="198776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par>
                                <p:cTn id="11" presetID="10" presetClass="entr" presetSubtype="0" fill="hold" grpId="0" nodeType="withEffect">
                                  <p:stCondLst>
                                    <p:cond delay="350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DDDEF7-DBC4-00AE-AC5D-25BC891D180A}"/>
              </a:ext>
            </a:extLst>
          </p:cNvPr>
          <p:cNvSpPr txBox="1"/>
          <p:nvPr/>
        </p:nvSpPr>
        <p:spPr>
          <a:xfrm>
            <a:off x="421851" y="418650"/>
            <a:ext cx="4360122" cy="276999"/>
          </a:xfrm>
          <a:prstGeom prst="rect">
            <a:avLst/>
          </a:prstGeom>
          <a:noFill/>
        </p:spPr>
        <p:txBody>
          <a:bodyPr wrap="square">
            <a:spAutoFit/>
          </a:bodyPr>
          <a:lstStyle/>
          <a:p>
            <a:r>
              <a:rPr lang="en-US" sz="1200" dirty="0">
                <a:solidFill>
                  <a:schemeClr val="bg1"/>
                </a:solidFill>
                <a:latin typeface="Andes" panose="02000000000000000000" pitchFamily="2" charset="0"/>
              </a:rPr>
              <a:t> WHAT IS FIA?</a:t>
            </a:r>
          </a:p>
        </p:txBody>
      </p:sp>
      <p:sp>
        <p:nvSpPr>
          <p:cNvPr id="7" name="TextBox 6">
            <a:extLst>
              <a:ext uri="{FF2B5EF4-FFF2-40B4-BE49-F238E27FC236}">
                <a16:creationId xmlns:a16="http://schemas.microsoft.com/office/drawing/2014/main" id="{11614D3A-B0A5-E5D5-0755-709FF2B23EC7}"/>
              </a:ext>
            </a:extLst>
          </p:cNvPr>
          <p:cNvSpPr txBox="1"/>
          <p:nvPr/>
        </p:nvSpPr>
        <p:spPr>
          <a:xfrm>
            <a:off x="421851" y="1261885"/>
            <a:ext cx="5242810" cy="523220"/>
          </a:xfrm>
          <a:prstGeom prst="rect">
            <a:avLst/>
          </a:prstGeom>
          <a:noFill/>
        </p:spPr>
        <p:txBody>
          <a:bodyPr wrap="square">
            <a:spAutoFit/>
          </a:bodyPr>
          <a:lstStyle/>
          <a:p>
            <a:r>
              <a:rPr lang="en-US" sz="2800" dirty="0">
                <a:solidFill>
                  <a:schemeClr val="bg1"/>
                </a:solidFill>
                <a:latin typeface="ANDESMEDIUM" panose="02000000000000000000" pitchFamily="2" charset="0"/>
              </a:rPr>
              <a:t>Fiscal Incidence Analysis (FIA): </a:t>
            </a:r>
          </a:p>
        </p:txBody>
      </p:sp>
      <p:sp>
        <p:nvSpPr>
          <p:cNvPr id="8" name="TextBox 7">
            <a:extLst>
              <a:ext uri="{FF2B5EF4-FFF2-40B4-BE49-F238E27FC236}">
                <a16:creationId xmlns:a16="http://schemas.microsoft.com/office/drawing/2014/main" id="{2CE2D08C-F221-2C62-F7FA-4163EFEA13AB}"/>
              </a:ext>
            </a:extLst>
          </p:cNvPr>
          <p:cNvSpPr txBox="1"/>
          <p:nvPr/>
        </p:nvSpPr>
        <p:spPr>
          <a:xfrm>
            <a:off x="421851" y="2289786"/>
            <a:ext cx="5242810" cy="1631216"/>
          </a:xfrm>
          <a:prstGeom prst="rect">
            <a:avLst/>
          </a:prstGeom>
          <a:noFill/>
        </p:spPr>
        <p:txBody>
          <a:bodyPr wrap="square">
            <a:spAutoFit/>
          </a:bodyPr>
          <a:lstStyle/>
          <a:p>
            <a:r>
              <a:rPr lang="en-US" sz="2000" dirty="0">
                <a:solidFill>
                  <a:schemeClr val="bg1"/>
                </a:solidFill>
                <a:latin typeface="Andes" panose="02000000000000000000" pitchFamily="2" charset="0"/>
              </a:rPr>
              <a:t>By summing up individual net impacts over all individuals, FIA provides an estimate of economy-wide impact of fiscal policy on equity indicators: inequality, poverty, fiscal impoverishment, progressivity, and others</a:t>
            </a:r>
          </a:p>
        </p:txBody>
      </p:sp>
      <p:pic>
        <p:nvPicPr>
          <p:cNvPr id="6" name="Picture 5">
            <a:extLst>
              <a:ext uri="{FF2B5EF4-FFF2-40B4-BE49-F238E27FC236}">
                <a16:creationId xmlns:a16="http://schemas.microsoft.com/office/drawing/2014/main" id="{BD1DB302-D36D-6F5F-E271-15DF6AB9B28B}"/>
              </a:ext>
            </a:extLst>
          </p:cNvPr>
          <p:cNvPicPr>
            <a:picLocks noChangeAspect="1"/>
          </p:cNvPicPr>
          <p:nvPr/>
        </p:nvPicPr>
        <p:blipFill>
          <a:blip r:embed="rId2"/>
          <a:stretch>
            <a:fillRect/>
          </a:stretch>
        </p:blipFill>
        <p:spPr>
          <a:xfrm>
            <a:off x="8319645" y="518077"/>
            <a:ext cx="2882900" cy="1397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029F4F0B-FBC1-8F38-8638-BC87C51747B2}"/>
              </a:ext>
            </a:extLst>
          </p:cNvPr>
          <p:cNvPicPr>
            <a:picLocks noChangeAspect="1"/>
          </p:cNvPicPr>
          <p:nvPr/>
        </p:nvPicPr>
        <p:blipFill>
          <a:blip r:embed="rId3"/>
          <a:stretch>
            <a:fillRect/>
          </a:stretch>
        </p:blipFill>
        <p:spPr>
          <a:xfrm>
            <a:off x="9464289" y="172296"/>
            <a:ext cx="825500" cy="266700"/>
          </a:xfrm>
          <a:prstGeom prst="rect">
            <a:avLst/>
          </a:prstGeom>
        </p:spPr>
      </p:pic>
      <p:pic>
        <p:nvPicPr>
          <p:cNvPr id="10" name="Picture 9">
            <a:extLst>
              <a:ext uri="{FF2B5EF4-FFF2-40B4-BE49-F238E27FC236}">
                <a16:creationId xmlns:a16="http://schemas.microsoft.com/office/drawing/2014/main" id="{889E6649-E860-FC20-BBB4-774DCD032531}"/>
              </a:ext>
            </a:extLst>
          </p:cNvPr>
          <p:cNvPicPr>
            <a:picLocks noChangeAspect="1"/>
          </p:cNvPicPr>
          <p:nvPr/>
        </p:nvPicPr>
        <p:blipFill>
          <a:blip r:embed="rId4"/>
          <a:stretch>
            <a:fillRect/>
          </a:stretch>
        </p:blipFill>
        <p:spPr>
          <a:xfrm>
            <a:off x="8333989" y="530777"/>
            <a:ext cx="1955800" cy="114300"/>
          </a:xfrm>
          <a:prstGeom prst="rect">
            <a:avLst/>
          </a:prstGeom>
        </p:spPr>
      </p:pic>
      <p:pic>
        <p:nvPicPr>
          <p:cNvPr id="3" name="Picture 2">
            <a:extLst>
              <a:ext uri="{FF2B5EF4-FFF2-40B4-BE49-F238E27FC236}">
                <a16:creationId xmlns:a16="http://schemas.microsoft.com/office/drawing/2014/main" id="{B4903FB7-3439-2BF8-BF6C-47BA2773F9E9}"/>
              </a:ext>
            </a:extLst>
          </p:cNvPr>
          <p:cNvPicPr>
            <a:picLocks noChangeAspect="1"/>
          </p:cNvPicPr>
          <p:nvPr/>
        </p:nvPicPr>
        <p:blipFill>
          <a:blip r:embed="rId5"/>
          <a:stretch>
            <a:fillRect/>
          </a:stretch>
        </p:blipFill>
        <p:spPr>
          <a:xfrm>
            <a:off x="6771889" y="3106309"/>
            <a:ext cx="5080000" cy="3810000"/>
          </a:xfrm>
          <a:prstGeom prst="rect">
            <a:avLst/>
          </a:prstGeom>
        </p:spPr>
      </p:pic>
    </p:spTree>
    <p:extLst>
      <p:ext uri="{BB962C8B-B14F-4D97-AF65-F5344CB8AC3E}">
        <p14:creationId xmlns:p14="http://schemas.microsoft.com/office/powerpoint/2010/main" val="38906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6FBDB1-E08E-1812-96A1-109CF2C3C3AE}"/>
              </a:ext>
            </a:extLst>
          </p:cNvPr>
          <p:cNvSpPr txBox="1"/>
          <p:nvPr/>
        </p:nvSpPr>
        <p:spPr>
          <a:xfrm>
            <a:off x="421851" y="418650"/>
            <a:ext cx="361505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WHAT ARE FIA’S USEFUL RESULTS?</a:t>
            </a:r>
          </a:p>
        </p:txBody>
      </p:sp>
      <p:sp>
        <p:nvSpPr>
          <p:cNvPr id="4" name="TextBox 3">
            <a:extLst>
              <a:ext uri="{FF2B5EF4-FFF2-40B4-BE49-F238E27FC236}">
                <a16:creationId xmlns:a16="http://schemas.microsoft.com/office/drawing/2014/main" id="{03736F7D-5FF6-45D4-BB86-6D263A4AACDB}"/>
              </a:ext>
            </a:extLst>
          </p:cNvPr>
          <p:cNvSpPr txBox="1"/>
          <p:nvPr/>
        </p:nvSpPr>
        <p:spPr>
          <a:xfrm>
            <a:off x="421850" y="1406523"/>
            <a:ext cx="8912345" cy="830997"/>
          </a:xfrm>
          <a:prstGeom prst="rect">
            <a:avLst/>
          </a:prstGeom>
          <a:noFill/>
        </p:spPr>
        <p:txBody>
          <a:bodyPr wrap="square">
            <a:spAutoFit/>
          </a:bodyPr>
          <a:lstStyle/>
          <a:p>
            <a:r>
              <a:rPr lang="en-US" sz="2400" dirty="0">
                <a:latin typeface="Andes" panose="02000000000000000000" pitchFamily="2" charset="0"/>
              </a:rPr>
              <a:t>FIA provides a summary of the different ways which different groups are made both better off and worse off by fiscal policy.</a:t>
            </a:r>
          </a:p>
        </p:txBody>
      </p:sp>
      <p:sp>
        <p:nvSpPr>
          <p:cNvPr id="6" name="TextBox 5">
            <a:extLst>
              <a:ext uri="{FF2B5EF4-FFF2-40B4-BE49-F238E27FC236}">
                <a16:creationId xmlns:a16="http://schemas.microsoft.com/office/drawing/2014/main" id="{94723D20-B21A-AF62-AC29-F4460B4C9DE6}"/>
              </a:ext>
            </a:extLst>
          </p:cNvPr>
          <p:cNvSpPr txBox="1"/>
          <p:nvPr/>
        </p:nvSpPr>
        <p:spPr>
          <a:xfrm>
            <a:off x="421850" y="2886839"/>
            <a:ext cx="5540038" cy="2862322"/>
          </a:xfrm>
          <a:prstGeom prst="rect">
            <a:avLst/>
          </a:prstGeom>
          <a:noFill/>
        </p:spPr>
        <p:txBody>
          <a:bodyPr wrap="square">
            <a:spAutoFit/>
          </a:bodyPr>
          <a:lstStyle/>
          <a:p>
            <a:r>
              <a:rPr lang="en-US" dirty="0">
                <a:latin typeface="Andes" panose="02000000000000000000" pitchFamily="2" charset="0"/>
              </a:rPr>
              <a:t>FIA can isolate the impact of individual policies or the impact of all policies on specific subgroups like the elderly or children, for example.</a:t>
            </a:r>
          </a:p>
          <a:p>
            <a:endParaRPr lang="en-US" dirty="0">
              <a:latin typeface="Andes" panose="02000000000000000000" pitchFamily="2" charset="0"/>
            </a:endParaRPr>
          </a:p>
          <a:p>
            <a:r>
              <a:rPr lang="en-US" dirty="0">
                <a:latin typeface="Andes" panose="02000000000000000000" pitchFamily="2" charset="0"/>
              </a:rPr>
              <a:t>FIA accounts for the current impact of </a:t>
            </a:r>
            <a:br>
              <a:rPr lang="en-US" dirty="0">
                <a:latin typeface="Andes" panose="02000000000000000000" pitchFamily="2" charset="0"/>
              </a:rPr>
            </a:br>
            <a:r>
              <a:rPr lang="en-US" dirty="0">
                <a:latin typeface="Andes" panose="02000000000000000000" pitchFamily="2" charset="0"/>
              </a:rPr>
              <a:t>current policies, however, by linking policies </a:t>
            </a:r>
            <a:br>
              <a:rPr lang="en-US" dirty="0">
                <a:latin typeface="Andes" panose="02000000000000000000" pitchFamily="2" charset="0"/>
              </a:rPr>
            </a:br>
            <a:r>
              <a:rPr lang="en-US" dirty="0">
                <a:latin typeface="Andes" panose="02000000000000000000" pitchFamily="2" charset="0"/>
              </a:rPr>
              <a:t>to individuals, their characteristics, and their behaviors, FIA provides useful background information for estimates of the impact of </a:t>
            </a:r>
            <a:br>
              <a:rPr lang="en-US" dirty="0">
                <a:latin typeface="Andes" panose="02000000000000000000" pitchFamily="2" charset="0"/>
              </a:rPr>
            </a:br>
            <a:r>
              <a:rPr lang="en-US" dirty="0">
                <a:latin typeface="Andes" panose="02000000000000000000" pitchFamily="2" charset="0"/>
              </a:rPr>
              <a:t>policy reform (or future policies)</a:t>
            </a:r>
          </a:p>
        </p:txBody>
      </p:sp>
      <p:pic>
        <p:nvPicPr>
          <p:cNvPr id="5" name="Picture 4">
            <a:extLst>
              <a:ext uri="{FF2B5EF4-FFF2-40B4-BE49-F238E27FC236}">
                <a16:creationId xmlns:a16="http://schemas.microsoft.com/office/drawing/2014/main" id="{507DB3F7-1A95-B314-77B3-D9CD7A70BD9A}"/>
              </a:ext>
            </a:extLst>
          </p:cNvPr>
          <p:cNvPicPr>
            <a:picLocks noChangeAspect="1"/>
          </p:cNvPicPr>
          <p:nvPr/>
        </p:nvPicPr>
        <p:blipFill>
          <a:blip r:embed="rId2"/>
          <a:stretch>
            <a:fillRect/>
          </a:stretch>
        </p:blipFill>
        <p:spPr>
          <a:xfrm>
            <a:off x="6755705" y="1778000"/>
            <a:ext cx="5080000" cy="5080000"/>
          </a:xfrm>
          <a:prstGeom prst="rect">
            <a:avLst/>
          </a:prstGeom>
        </p:spPr>
      </p:pic>
    </p:spTree>
    <p:extLst>
      <p:ext uri="{BB962C8B-B14F-4D97-AF65-F5344CB8AC3E}">
        <p14:creationId xmlns:p14="http://schemas.microsoft.com/office/powerpoint/2010/main" val="364892784"/>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675" decel="100000" fill="hold"/>
                                        <p:tgtEl>
                                          <p:spTgt spid="5"/>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7D2FB-454F-7EBC-C17B-78AFD68F88DB}"/>
              </a:ext>
            </a:extLst>
          </p:cNvPr>
          <p:cNvSpPr txBox="1"/>
          <p:nvPr/>
        </p:nvSpPr>
        <p:spPr>
          <a:xfrm>
            <a:off x="421851" y="418650"/>
            <a:ext cx="361505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 HOW DO WE GET RESULTS?</a:t>
            </a:r>
          </a:p>
        </p:txBody>
      </p:sp>
      <p:sp>
        <p:nvSpPr>
          <p:cNvPr id="4" name="TextBox 3">
            <a:extLst>
              <a:ext uri="{FF2B5EF4-FFF2-40B4-BE49-F238E27FC236}">
                <a16:creationId xmlns:a16="http://schemas.microsoft.com/office/drawing/2014/main" id="{F9D113CA-3DDD-1CAA-26B1-24A44EF5B4C6}"/>
              </a:ext>
            </a:extLst>
          </p:cNvPr>
          <p:cNvSpPr txBox="1"/>
          <p:nvPr/>
        </p:nvSpPr>
        <p:spPr>
          <a:xfrm>
            <a:off x="421851" y="1150388"/>
            <a:ext cx="3615056" cy="523220"/>
          </a:xfrm>
          <a:prstGeom prst="rect">
            <a:avLst/>
          </a:prstGeom>
          <a:noFill/>
        </p:spPr>
        <p:txBody>
          <a:bodyPr wrap="square">
            <a:spAutoFit/>
          </a:bodyPr>
          <a:lstStyle/>
          <a:p>
            <a:r>
              <a:rPr lang="en-US" sz="2800" dirty="0">
                <a:latin typeface="Andes" panose="02000000000000000000" pitchFamily="2" charset="0"/>
              </a:rPr>
              <a:t>Conceptual Scheme</a:t>
            </a:r>
          </a:p>
        </p:txBody>
      </p:sp>
      <p:sp>
        <p:nvSpPr>
          <p:cNvPr id="5" name="TextBox 4">
            <a:extLst>
              <a:ext uri="{FF2B5EF4-FFF2-40B4-BE49-F238E27FC236}">
                <a16:creationId xmlns:a16="http://schemas.microsoft.com/office/drawing/2014/main" id="{0C25ECA6-A2D4-0CE3-E75E-63EF4F8B2529}"/>
              </a:ext>
            </a:extLst>
          </p:cNvPr>
          <p:cNvSpPr txBox="1"/>
          <p:nvPr/>
        </p:nvSpPr>
        <p:spPr>
          <a:xfrm>
            <a:off x="424618" y="1819056"/>
            <a:ext cx="5574215" cy="830997"/>
          </a:xfrm>
          <a:prstGeom prst="rect">
            <a:avLst/>
          </a:prstGeom>
          <a:noFill/>
        </p:spPr>
        <p:txBody>
          <a:bodyPr wrap="square">
            <a:spAutoFit/>
          </a:bodyPr>
          <a:lstStyle/>
          <a:p>
            <a:r>
              <a:rPr lang="en-US" sz="2400" dirty="0">
                <a:latin typeface="Andes" panose="02000000000000000000" pitchFamily="2" charset="0"/>
              </a:rPr>
              <a:t>Organizing principle: How do individuals access/experience fiscal policy?</a:t>
            </a:r>
          </a:p>
        </p:txBody>
      </p:sp>
      <p:sp>
        <p:nvSpPr>
          <p:cNvPr id="30" name="TextBox 29">
            <a:extLst>
              <a:ext uri="{FF2B5EF4-FFF2-40B4-BE49-F238E27FC236}">
                <a16:creationId xmlns:a16="http://schemas.microsoft.com/office/drawing/2014/main" id="{31050349-C8BE-7212-42AF-270EB7DFC120}"/>
              </a:ext>
            </a:extLst>
          </p:cNvPr>
          <p:cNvSpPr txBox="1"/>
          <p:nvPr/>
        </p:nvSpPr>
        <p:spPr>
          <a:xfrm>
            <a:off x="1046698" y="2754085"/>
            <a:ext cx="4720220" cy="400110"/>
          </a:xfrm>
          <a:prstGeom prst="rect">
            <a:avLst/>
          </a:prstGeom>
          <a:noFill/>
        </p:spPr>
        <p:txBody>
          <a:bodyPr wrap="square" rtlCol="0">
            <a:spAutoFit/>
          </a:bodyPr>
          <a:lstStyle/>
          <a:p>
            <a:r>
              <a:rPr lang="en-US" sz="2000" dirty="0">
                <a:solidFill>
                  <a:schemeClr val="accent2"/>
                </a:solidFill>
                <a:latin typeface="Andes" panose="02000000000000000000" pitchFamily="2" charset="0"/>
              </a:rPr>
              <a:t>As suppliers of external labor</a:t>
            </a:r>
          </a:p>
        </p:txBody>
      </p:sp>
      <p:sp>
        <p:nvSpPr>
          <p:cNvPr id="31" name="TextBox 30">
            <a:extLst>
              <a:ext uri="{FF2B5EF4-FFF2-40B4-BE49-F238E27FC236}">
                <a16:creationId xmlns:a16="http://schemas.microsoft.com/office/drawing/2014/main" id="{302FA052-E49E-C4AB-2350-40BA384810AE}"/>
              </a:ext>
            </a:extLst>
          </p:cNvPr>
          <p:cNvSpPr txBox="1"/>
          <p:nvPr/>
        </p:nvSpPr>
        <p:spPr>
          <a:xfrm>
            <a:off x="1046698" y="3258227"/>
            <a:ext cx="4713988" cy="2877711"/>
          </a:xfrm>
          <a:prstGeom prst="rect">
            <a:avLst/>
          </a:prstGeom>
          <a:noFill/>
        </p:spPr>
        <p:txBody>
          <a:bodyPr wrap="square" rtlCol="0">
            <a:spAutoFit/>
          </a:bodyPr>
          <a:lstStyle/>
          <a:p>
            <a:pPr>
              <a:lnSpc>
                <a:spcPct val="150000"/>
              </a:lnSpc>
              <a:spcAft>
                <a:spcPts val="1200"/>
              </a:spcAft>
            </a:pPr>
            <a:r>
              <a:rPr lang="en-US" i="1" dirty="0">
                <a:latin typeface="Andes" panose="02000000000000000000" pitchFamily="2" charset="0"/>
              </a:rPr>
              <a:t>Fiscal elements: </a:t>
            </a:r>
          </a:p>
          <a:p>
            <a:pPr lvl="1"/>
            <a:r>
              <a:rPr lang="en-US" dirty="0">
                <a:latin typeface="Andes" panose="02000000000000000000" pitchFamily="2" charset="0"/>
              </a:rPr>
              <a:t>Income Taxes including tax credits </a:t>
            </a:r>
            <a:br>
              <a:rPr lang="en-US" dirty="0">
                <a:latin typeface="Andes" panose="02000000000000000000" pitchFamily="2" charset="0"/>
              </a:rPr>
            </a:br>
            <a:r>
              <a:rPr lang="en-US" dirty="0">
                <a:latin typeface="Andes" panose="02000000000000000000" pitchFamily="2" charset="0"/>
              </a:rPr>
              <a:t>and taxable income rules</a:t>
            </a:r>
          </a:p>
          <a:p>
            <a:pPr lvl="1"/>
            <a:endParaRPr lang="en-US" dirty="0">
              <a:latin typeface="Andes" panose="02000000000000000000" pitchFamily="2" charset="0"/>
            </a:endParaRPr>
          </a:p>
          <a:p>
            <a:pPr lvl="1"/>
            <a:r>
              <a:rPr lang="en-US" dirty="0">
                <a:latin typeface="Andes" panose="02000000000000000000" pitchFamily="2" charset="0"/>
              </a:rPr>
              <a:t>MSME finance</a:t>
            </a:r>
          </a:p>
          <a:p>
            <a:pPr lvl="1"/>
            <a:endParaRPr lang="en-US" dirty="0">
              <a:latin typeface="Andes" panose="02000000000000000000" pitchFamily="2" charset="0"/>
            </a:endParaRPr>
          </a:p>
          <a:p>
            <a:pPr lvl="1"/>
            <a:r>
              <a:rPr lang="en-US" dirty="0">
                <a:latin typeface="Andes" panose="02000000000000000000" pitchFamily="2" charset="0"/>
              </a:rPr>
              <a:t>Policies (like maternal/parental leave)</a:t>
            </a:r>
            <a:br>
              <a:rPr lang="en-US" dirty="0">
                <a:latin typeface="Andes" panose="02000000000000000000" pitchFamily="2" charset="0"/>
              </a:rPr>
            </a:br>
            <a:r>
              <a:rPr lang="en-US" dirty="0">
                <a:latin typeface="Andes" panose="02000000000000000000" pitchFamily="2" charset="0"/>
              </a:rPr>
              <a:t>that address wage gaps</a:t>
            </a:r>
          </a:p>
          <a:p>
            <a:endParaRPr lang="en-US" dirty="0"/>
          </a:p>
        </p:txBody>
      </p:sp>
      <p:pic>
        <p:nvPicPr>
          <p:cNvPr id="33" name="Picture 32" descr="A picture containing shape&#10;&#10;Description automatically generated">
            <a:extLst>
              <a:ext uri="{FF2B5EF4-FFF2-40B4-BE49-F238E27FC236}">
                <a16:creationId xmlns:a16="http://schemas.microsoft.com/office/drawing/2014/main" id="{F5F92AD3-759E-7100-8BC2-7ED75FA44196}"/>
              </a:ext>
            </a:extLst>
          </p:cNvPr>
          <p:cNvPicPr>
            <a:picLocks noChangeAspect="1"/>
          </p:cNvPicPr>
          <p:nvPr/>
        </p:nvPicPr>
        <p:blipFill>
          <a:blip r:embed="rId2"/>
          <a:stretch>
            <a:fillRect/>
          </a:stretch>
        </p:blipFill>
        <p:spPr>
          <a:xfrm>
            <a:off x="4687125" y="556123"/>
            <a:ext cx="3175000" cy="2438400"/>
          </a:xfrm>
          <a:prstGeom prst="rect">
            <a:avLst/>
          </a:prstGeom>
        </p:spPr>
      </p:pic>
      <p:pic>
        <p:nvPicPr>
          <p:cNvPr id="35" name="Picture 34" descr="Graphical user interface, diagram, application&#10;&#10;Description automatically generated">
            <a:extLst>
              <a:ext uri="{FF2B5EF4-FFF2-40B4-BE49-F238E27FC236}">
                <a16:creationId xmlns:a16="http://schemas.microsoft.com/office/drawing/2014/main" id="{B54545EE-468B-83F1-5B14-03AD532A8DCD}"/>
              </a:ext>
            </a:extLst>
          </p:cNvPr>
          <p:cNvPicPr>
            <a:picLocks noChangeAspect="1"/>
          </p:cNvPicPr>
          <p:nvPr/>
        </p:nvPicPr>
        <p:blipFill>
          <a:blip r:embed="rId3"/>
          <a:stretch>
            <a:fillRect/>
          </a:stretch>
        </p:blipFill>
        <p:spPr>
          <a:xfrm>
            <a:off x="7019635" y="215900"/>
            <a:ext cx="4648200" cy="6426200"/>
          </a:xfrm>
          <a:prstGeom prst="rect">
            <a:avLst/>
          </a:prstGeom>
        </p:spPr>
      </p:pic>
    </p:spTree>
    <p:extLst>
      <p:ext uri="{BB962C8B-B14F-4D97-AF65-F5344CB8AC3E}">
        <p14:creationId xmlns:p14="http://schemas.microsoft.com/office/powerpoint/2010/main" val="5592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1500"/>
                                        <p:tgtEl>
                                          <p:spTgt spid="3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22" presetClass="entr" presetSubtype="8"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fade">
                                      <p:cBhvr>
                                        <p:cTn id="29" dur="500"/>
                                        <p:tgtEl>
                                          <p:spTgt spid="31">
                                            <p:txEl>
                                              <p:pRg st="0" end="0"/>
                                            </p:txEl>
                                          </p:spTgt>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31">
                                            <p:txEl>
                                              <p:pRg st="1" end="1"/>
                                            </p:txEl>
                                          </p:spTgt>
                                        </p:tgtEl>
                                        <p:attrNameLst>
                                          <p:attrName>style.visibility</p:attrName>
                                        </p:attrNameLst>
                                      </p:cBhvr>
                                      <p:to>
                                        <p:strVal val="visible"/>
                                      </p:to>
                                    </p:set>
                                    <p:animEffect transition="in" filter="fade">
                                      <p:cBhvr>
                                        <p:cTn id="32" dur="500"/>
                                        <p:tgtEl>
                                          <p:spTgt spid="31">
                                            <p:txEl>
                                              <p:pRg st="1" end="1"/>
                                            </p:txEl>
                                          </p:spTgt>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31">
                                            <p:txEl>
                                              <p:pRg st="3" end="3"/>
                                            </p:txEl>
                                          </p:spTgt>
                                        </p:tgtEl>
                                        <p:attrNameLst>
                                          <p:attrName>style.visibility</p:attrName>
                                        </p:attrNameLst>
                                      </p:cBhvr>
                                      <p:to>
                                        <p:strVal val="visible"/>
                                      </p:to>
                                    </p:set>
                                    <p:animEffect transition="in" filter="fade">
                                      <p:cBhvr>
                                        <p:cTn id="35" dur="500"/>
                                        <p:tgtEl>
                                          <p:spTgt spid="31">
                                            <p:txEl>
                                              <p:pRg st="3" end="3"/>
                                            </p:txEl>
                                          </p:spTgt>
                                        </p:tgtEl>
                                      </p:cBhvr>
                                    </p:animEffect>
                                  </p:childTnLst>
                                </p:cTn>
                              </p:par>
                              <p:par>
                                <p:cTn id="36" presetID="10" presetClass="entr" presetSubtype="0" fill="hold" grpId="0" nodeType="withEffect">
                                  <p:stCondLst>
                                    <p:cond delay="1500"/>
                                  </p:stCondLst>
                                  <p:childTnLst>
                                    <p:set>
                                      <p:cBhvr>
                                        <p:cTn id="37" dur="1" fill="hold">
                                          <p:stCondLst>
                                            <p:cond delay="0"/>
                                          </p:stCondLst>
                                        </p:cTn>
                                        <p:tgtEl>
                                          <p:spTgt spid="31">
                                            <p:txEl>
                                              <p:pRg st="5" end="5"/>
                                            </p:txEl>
                                          </p:spTgt>
                                        </p:tgtEl>
                                        <p:attrNameLst>
                                          <p:attrName>style.visibility</p:attrName>
                                        </p:attrNameLst>
                                      </p:cBhvr>
                                      <p:to>
                                        <p:strVal val="visible"/>
                                      </p:to>
                                    </p:set>
                                    <p:animEffect transition="in" filter="fade">
                                      <p:cBhvr>
                                        <p:cTn id="38"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0" grpId="0"/>
      <p:bldP spid="3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7D2FB-454F-7EBC-C17B-78AFD68F88DB}"/>
              </a:ext>
            </a:extLst>
          </p:cNvPr>
          <p:cNvSpPr txBox="1"/>
          <p:nvPr/>
        </p:nvSpPr>
        <p:spPr>
          <a:xfrm>
            <a:off x="421851" y="418650"/>
            <a:ext cx="361505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 HOW DO WE GET RESULTS?</a:t>
            </a:r>
          </a:p>
        </p:txBody>
      </p:sp>
      <p:sp>
        <p:nvSpPr>
          <p:cNvPr id="4" name="TextBox 3">
            <a:extLst>
              <a:ext uri="{FF2B5EF4-FFF2-40B4-BE49-F238E27FC236}">
                <a16:creationId xmlns:a16="http://schemas.microsoft.com/office/drawing/2014/main" id="{F9D113CA-3DDD-1CAA-26B1-24A44EF5B4C6}"/>
              </a:ext>
            </a:extLst>
          </p:cNvPr>
          <p:cNvSpPr txBox="1"/>
          <p:nvPr/>
        </p:nvSpPr>
        <p:spPr>
          <a:xfrm>
            <a:off x="421851" y="1150388"/>
            <a:ext cx="3615056" cy="523220"/>
          </a:xfrm>
          <a:prstGeom prst="rect">
            <a:avLst/>
          </a:prstGeom>
          <a:noFill/>
        </p:spPr>
        <p:txBody>
          <a:bodyPr wrap="square">
            <a:spAutoFit/>
          </a:bodyPr>
          <a:lstStyle/>
          <a:p>
            <a:r>
              <a:rPr lang="en-US" sz="2800" dirty="0">
                <a:latin typeface="Andes" panose="02000000000000000000" pitchFamily="2" charset="0"/>
              </a:rPr>
              <a:t>Conceptual Scheme</a:t>
            </a:r>
          </a:p>
        </p:txBody>
      </p:sp>
      <p:sp>
        <p:nvSpPr>
          <p:cNvPr id="5" name="TextBox 4">
            <a:extLst>
              <a:ext uri="{FF2B5EF4-FFF2-40B4-BE49-F238E27FC236}">
                <a16:creationId xmlns:a16="http://schemas.microsoft.com/office/drawing/2014/main" id="{0C25ECA6-A2D4-0CE3-E75E-63EF4F8B2529}"/>
              </a:ext>
            </a:extLst>
          </p:cNvPr>
          <p:cNvSpPr txBox="1"/>
          <p:nvPr/>
        </p:nvSpPr>
        <p:spPr>
          <a:xfrm>
            <a:off x="424618" y="1819056"/>
            <a:ext cx="5574215" cy="830997"/>
          </a:xfrm>
          <a:prstGeom prst="rect">
            <a:avLst/>
          </a:prstGeom>
          <a:noFill/>
        </p:spPr>
        <p:txBody>
          <a:bodyPr wrap="square">
            <a:spAutoFit/>
          </a:bodyPr>
          <a:lstStyle/>
          <a:p>
            <a:r>
              <a:rPr lang="en-US" sz="2400" dirty="0">
                <a:latin typeface="Andes" panose="02000000000000000000" pitchFamily="2" charset="0"/>
              </a:rPr>
              <a:t>Organizing principle: How do individuals access/experience fiscal policy?</a:t>
            </a:r>
          </a:p>
        </p:txBody>
      </p:sp>
      <p:sp>
        <p:nvSpPr>
          <p:cNvPr id="30" name="TextBox 29">
            <a:extLst>
              <a:ext uri="{FF2B5EF4-FFF2-40B4-BE49-F238E27FC236}">
                <a16:creationId xmlns:a16="http://schemas.microsoft.com/office/drawing/2014/main" id="{31050349-C8BE-7212-42AF-270EB7DFC120}"/>
              </a:ext>
            </a:extLst>
          </p:cNvPr>
          <p:cNvSpPr txBox="1"/>
          <p:nvPr/>
        </p:nvSpPr>
        <p:spPr>
          <a:xfrm>
            <a:off x="1046698" y="2754085"/>
            <a:ext cx="4720220" cy="400110"/>
          </a:xfrm>
          <a:prstGeom prst="rect">
            <a:avLst/>
          </a:prstGeom>
          <a:noFill/>
        </p:spPr>
        <p:txBody>
          <a:bodyPr wrap="square" rtlCol="0">
            <a:spAutoFit/>
          </a:bodyPr>
          <a:lstStyle/>
          <a:p>
            <a:r>
              <a:rPr lang="en-US" sz="2000" dirty="0">
                <a:solidFill>
                  <a:srgbClr val="009CA7"/>
                </a:solidFill>
                <a:latin typeface="Andes" panose="02000000000000000000" pitchFamily="2" charset="0"/>
              </a:rPr>
              <a:t>As consumers</a:t>
            </a:r>
          </a:p>
        </p:txBody>
      </p:sp>
      <p:sp>
        <p:nvSpPr>
          <p:cNvPr id="31" name="TextBox 30">
            <a:extLst>
              <a:ext uri="{FF2B5EF4-FFF2-40B4-BE49-F238E27FC236}">
                <a16:creationId xmlns:a16="http://schemas.microsoft.com/office/drawing/2014/main" id="{302FA052-E49E-C4AB-2350-40BA384810AE}"/>
              </a:ext>
            </a:extLst>
          </p:cNvPr>
          <p:cNvSpPr txBox="1"/>
          <p:nvPr/>
        </p:nvSpPr>
        <p:spPr>
          <a:xfrm>
            <a:off x="1046698" y="3258227"/>
            <a:ext cx="3716133" cy="1908215"/>
          </a:xfrm>
          <a:prstGeom prst="rect">
            <a:avLst/>
          </a:prstGeom>
          <a:noFill/>
        </p:spPr>
        <p:txBody>
          <a:bodyPr wrap="square" rtlCol="0">
            <a:spAutoFit/>
          </a:bodyPr>
          <a:lstStyle/>
          <a:p>
            <a:pPr>
              <a:spcAft>
                <a:spcPts val="1200"/>
              </a:spcAft>
            </a:pPr>
            <a:r>
              <a:rPr lang="en-US" i="1" dirty="0">
                <a:latin typeface="Andes" panose="02000000000000000000" pitchFamily="2" charset="0"/>
              </a:rPr>
              <a:t>Fiscal elements: </a:t>
            </a:r>
          </a:p>
          <a:p>
            <a:pPr lvl="1"/>
            <a:r>
              <a:rPr lang="en-US" dirty="0">
                <a:latin typeface="Andes" panose="02000000000000000000" pitchFamily="2" charset="0"/>
              </a:rPr>
              <a:t>Direct Transfers – can target recipient/eligibility; can target control of benefit</a:t>
            </a:r>
          </a:p>
          <a:p>
            <a:pPr lvl="1"/>
            <a:endParaRPr lang="en-US" dirty="0">
              <a:latin typeface="Andes" panose="02000000000000000000" pitchFamily="2" charset="0"/>
            </a:endParaRPr>
          </a:p>
          <a:p>
            <a:pPr lvl="1"/>
            <a:r>
              <a:rPr lang="en-US" dirty="0">
                <a:latin typeface="Andes" panose="02000000000000000000" pitchFamily="2" charset="0"/>
              </a:rPr>
              <a:t>Indirect Taxes and Subsidies</a:t>
            </a:r>
            <a:endParaRPr lang="en-US" dirty="0"/>
          </a:p>
        </p:txBody>
      </p:sp>
      <p:pic>
        <p:nvPicPr>
          <p:cNvPr id="35" name="Picture 34" descr="Graphical user interface, diagram, application&#10;&#10;Description automatically generated">
            <a:extLst>
              <a:ext uri="{FF2B5EF4-FFF2-40B4-BE49-F238E27FC236}">
                <a16:creationId xmlns:a16="http://schemas.microsoft.com/office/drawing/2014/main" id="{B54545EE-468B-83F1-5B14-03AD532A8DCD}"/>
              </a:ext>
            </a:extLst>
          </p:cNvPr>
          <p:cNvPicPr>
            <a:picLocks noChangeAspect="1"/>
          </p:cNvPicPr>
          <p:nvPr/>
        </p:nvPicPr>
        <p:blipFill>
          <a:blip r:embed="rId3"/>
          <a:stretch>
            <a:fillRect/>
          </a:stretch>
        </p:blipFill>
        <p:spPr>
          <a:xfrm>
            <a:off x="7019635" y="215900"/>
            <a:ext cx="4648200" cy="6426200"/>
          </a:xfrm>
          <a:prstGeom prst="rect">
            <a:avLst/>
          </a:prstGeom>
        </p:spPr>
      </p:pic>
      <p:pic>
        <p:nvPicPr>
          <p:cNvPr id="6" name="Picture 5" descr="Rectangle&#10;&#10;Description automatically generated with medium confidence">
            <a:extLst>
              <a:ext uri="{FF2B5EF4-FFF2-40B4-BE49-F238E27FC236}">
                <a16:creationId xmlns:a16="http://schemas.microsoft.com/office/drawing/2014/main" id="{9EB22A67-5D81-24D0-3CF5-8BF0D8B76722}"/>
              </a:ext>
            </a:extLst>
          </p:cNvPr>
          <p:cNvPicPr>
            <a:picLocks noChangeAspect="1"/>
          </p:cNvPicPr>
          <p:nvPr/>
        </p:nvPicPr>
        <p:blipFill>
          <a:blip r:embed="rId4"/>
          <a:stretch>
            <a:fillRect/>
          </a:stretch>
        </p:blipFill>
        <p:spPr>
          <a:xfrm>
            <a:off x="2900832" y="1411998"/>
            <a:ext cx="3975100" cy="1930400"/>
          </a:xfrm>
          <a:prstGeom prst="rect">
            <a:avLst/>
          </a:prstGeom>
        </p:spPr>
      </p:pic>
    </p:spTree>
    <p:extLst>
      <p:ext uri="{BB962C8B-B14F-4D97-AF65-F5344CB8AC3E}">
        <p14:creationId xmlns:p14="http://schemas.microsoft.com/office/powerpoint/2010/main" val="331128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fade">
                                      <p:cBhvr>
                                        <p:cTn id="18" dur="500"/>
                                        <p:tgtEl>
                                          <p:spTgt spid="31">
                                            <p:txEl>
                                              <p:pRg st="0" end="0"/>
                                            </p:txEl>
                                          </p:spTgt>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31">
                                            <p:txEl>
                                              <p:pRg st="1" end="1"/>
                                            </p:txEl>
                                          </p:spTgt>
                                        </p:tgtEl>
                                        <p:attrNameLst>
                                          <p:attrName>style.visibility</p:attrName>
                                        </p:attrNameLst>
                                      </p:cBhvr>
                                      <p:to>
                                        <p:strVal val="visible"/>
                                      </p:to>
                                    </p:set>
                                    <p:animEffect transition="in" filter="fade">
                                      <p:cBhvr>
                                        <p:cTn id="21" dur="500"/>
                                        <p:tgtEl>
                                          <p:spTgt spid="31">
                                            <p:txEl>
                                              <p:pRg st="1" end="1"/>
                                            </p:txEl>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1">
                                            <p:txEl>
                                              <p:pRg st="3" end="3"/>
                                            </p:txEl>
                                          </p:spTgt>
                                        </p:tgtEl>
                                        <p:attrNameLst>
                                          <p:attrName>style.visibility</p:attrName>
                                        </p:attrNameLst>
                                      </p:cBhvr>
                                      <p:to>
                                        <p:strVal val="visible"/>
                                      </p:to>
                                    </p:set>
                                    <p:animEffect transition="in" filter="fade">
                                      <p:cBhvr>
                                        <p:cTn id="24"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7D2FB-454F-7EBC-C17B-78AFD68F88DB}"/>
              </a:ext>
            </a:extLst>
          </p:cNvPr>
          <p:cNvSpPr txBox="1"/>
          <p:nvPr/>
        </p:nvSpPr>
        <p:spPr>
          <a:xfrm>
            <a:off x="421851" y="418650"/>
            <a:ext cx="361505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 HOW DO WE GET RESULTS?</a:t>
            </a:r>
          </a:p>
        </p:txBody>
      </p:sp>
      <p:sp>
        <p:nvSpPr>
          <p:cNvPr id="4" name="TextBox 3">
            <a:extLst>
              <a:ext uri="{FF2B5EF4-FFF2-40B4-BE49-F238E27FC236}">
                <a16:creationId xmlns:a16="http://schemas.microsoft.com/office/drawing/2014/main" id="{F9D113CA-3DDD-1CAA-26B1-24A44EF5B4C6}"/>
              </a:ext>
            </a:extLst>
          </p:cNvPr>
          <p:cNvSpPr txBox="1"/>
          <p:nvPr/>
        </p:nvSpPr>
        <p:spPr>
          <a:xfrm>
            <a:off x="421851" y="1150388"/>
            <a:ext cx="3615056" cy="523220"/>
          </a:xfrm>
          <a:prstGeom prst="rect">
            <a:avLst/>
          </a:prstGeom>
          <a:noFill/>
        </p:spPr>
        <p:txBody>
          <a:bodyPr wrap="square">
            <a:spAutoFit/>
          </a:bodyPr>
          <a:lstStyle/>
          <a:p>
            <a:r>
              <a:rPr lang="en-US" sz="2800" dirty="0">
                <a:latin typeface="Andes" panose="02000000000000000000" pitchFamily="2" charset="0"/>
              </a:rPr>
              <a:t>Conceptual Scheme</a:t>
            </a:r>
          </a:p>
        </p:txBody>
      </p:sp>
      <p:sp>
        <p:nvSpPr>
          <p:cNvPr id="5" name="TextBox 4">
            <a:extLst>
              <a:ext uri="{FF2B5EF4-FFF2-40B4-BE49-F238E27FC236}">
                <a16:creationId xmlns:a16="http://schemas.microsoft.com/office/drawing/2014/main" id="{0C25ECA6-A2D4-0CE3-E75E-63EF4F8B2529}"/>
              </a:ext>
            </a:extLst>
          </p:cNvPr>
          <p:cNvSpPr txBox="1"/>
          <p:nvPr/>
        </p:nvSpPr>
        <p:spPr>
          <a:xfrm>
            <a:off x="424618" y="1819056"/>
            <a:ext cx="5574215" cy="830997"/>
          </a:xfrm>
          <a:prstGeom prst="rect">
            <a:avLst/>
          </a:prstGeom>
          <a:noFill/>
        </p:spPr>
        <p:txBody>
          <a:bodyPr wrap="square">
            <a:spAutoFit/>
          </a:bodyPr>
          <a:lstStyle/>
          <a:p>
            <a:r>
              <a:rPr lang="en-US" sz="2400" dirty="0">
                <a:latin typeface="Andes" panose="02000000000000000000" pitchFamily="2" charset="0"/>
              </a:rPr>
              <a:t>Organizing principle: How do individuals access/experience fiscal policy?</a:t>
            </a:r>
          </a:p>
        </p:txBody>
      </p:sp>
      <p:sp>
        <p:nvSpPr>
          <p:cNvPr id="30" name="TextBox 29">
            <a:extLst>
              <a:ext uri="{FF2B5EF4-FFF2-40B4-BE49-F238E27FC236}">
                <a16:creationId xmlns:a16="http://schemas.microsoft.com/office/drawing/2014/main" id="{31050349-C8BE-7212-42AF-270EB7DFC120}"/>
              </a:ext>
            </a:extLst>
          </p:cNvPr>
          <p:cNvSpPr txBox="1"/>
          <p:nvPr/>
        </p:nvSpPr>
        <p:spPr>
          <a:xfrm>
            <a:off x="1046698" y="2754085"/>
            <a:ext cx="4720220" cy="400110"/>
          </a:xfrm>
          <a:prstGeom prst="rect">
            <a:avLst/>
          </a:prstGeom>
          <a:noFill/>
        </p:spPr>
        <p:txBody>
          <a:bodyPr wrap="square" rtlCol="0">
            <a:spAutoFit/>
          </a:bodyPr>
          <a:lstStyle/>
          <a:p>
            <a:r>
              <a:rPr lang="en-US" sz="2000" dirty="0">
                <a:solidFill>
                  <a:srgbClr val="882A90"/>
                </a:solidFill>
                <a:latin typeface="Andes" panose="02000000000000000000" pitchFamily="2" charset="0"/>
              </a:rPr>
              <a:t>As participants in Social Reproduction</a:t>
            </a:r>
          </a:p>
        </p:txBody>
      </p:sp>
      <p:sp>
        <p:nvSpPr>
          <p:cNvPr id="31" name="TextBox 30">
            <a:extLst>
              <a:ext uri="{FF2B5EF4-FFF2-40B4-BE49-F238E27FC236}">
                <a16:creationId xmlns:a16="http://schemas.microsoft.com/office/drawing/2014/main" id="{302FA052-E49E-C4AB-2350-40BA384810AE}"/>
              </a:ext>
            </a:extLst>
          </p:cNvPr>
          <p:cNvSpPr txBox="1"/>
          <p:nvPr/>
        </p:nvSpPr>
        <p:spPr>
          <a:xfrm>
            <a:off x="1046698" y="3258227"/>
            <a:ext cx="3716133" cy="3016210"/>
          </a:xfrm>
          <a:prstGeom prst="rect">
            <a:avLst/>
          </a:prstGeom>
          <a:noFill/>
        </p:spPr>
        <p:txBody>
          <a:bodyPr wrap="square" rtlCol="0">
            <a:spAutoFit/>
          </a:bodyPr>
          <a:lstStyle/>
          <a:p>
            <a:pPr>
              <a:spcAft>
                <a:spcPts val="1200"/>
              </a:spcAft>
            </a:pPr>
            <a:r>
              <a:rPr lang="en-US" i="1" dirty="0">
                <a:latin typeface="Andes" panose="02000000000000000000" pitchFamily="2" charset="0"/>
              </a:rPr>
              <a:t>Fiscal elements: </a:t>
            </a:r>
          </a:p>
          <a:p>
            <a:pPr lvl="1"/>
            <a:r>
              <a:rPr lang="en-US" dirty="0">
                <a:latin typeface="Andes" panose="02000000000000000000" pitchFamily="2" charset="0"/>
              </a:rPr>
              <a:t>In-kind transfers: Education; Health; Water, Sanitation, </a:t>
            </a:r>
            <a:br>
              <a:rPr lang="en-US" dirty="0">
                <a:latin typeface="Andes" panose="02000000000000000000" pitchFamily="2" charset="0"/>
              </a:rPr>
            </a:br>
            <a:r>
              <a:rPr lang="en-US" dirty="0">
                <a:latin typeface="Andes" panose="02000000000000000000" pitchFamily="2" charset="0"/>
              </a:rPr>
              <a:t>and Hygiene (WASH) services; childcare elderly care </a:t>
            </a:r>
          </a:p>
          <a:p>
            <a:pPr lvl="1"/>
            <a:endParaRPr lang="en-US" dirty="0">
              <a:latin typeface="Andes" panose="02000000000000000000" pitchFamily="2" charset="0"/>
            </a:endParaRPr>
          </a:p>
          <a:p>
            <a:pPr lvl="1"/>
            <a:r>
              <a:rPr lang="en-US" dirty="0">
                <a:latin typeface="Andes" panose="02000000000000000000" pitchFamily="2" charset="0"/>
              </a:rPr>
              <a:t>Infrastructure </a:t>
            </a:r>
          </a:p>
          <a:p>
            <a:pPr lvl="1"/>
            <a:endParaRPr lang="en-US" dirty="0">
              <a:latin typeface="Andes" panose="02000000000000000000" pitchFamily="2" charset="0"/>
            </a:endParaRPr>
          </a:p>
          <a:p>
            <a:pPr lvl="1"/>
            <a:r>
              <a:rPr lang="en-US" dirty="0">
                <a:latin typeface="Andes" panose="02000000000000000000" pitchFamily="2" charset="0"/>
              </a:rPr>
              <a:t>Communications/Internet </a:t>
            </a:r>
            <a:br>
              <a:rPr lang="en-US" dirty="0">
                <a:latin typeface="Andes" panose="02000000000000000000" pitchFamily="2" charset="0"/>
              </a:rPr>
            </a:br>
            <a:r>
              <a:rPr lang="en-US" dirty="0">
                <a:latin typeface="Andes" panose="02000000000000000000" pitchFamily="2" charset="0"/>
              </a:rPr>
              <a:t>and Media</a:t>
            </a:r>
            <a:endParaRPr lang="en-US" dirty="0"/>
          </a:p>
        </p:txBody>
      </p:sp>
      <p:pic>
        <p:nvPicPr>
          <p:cNvPr id="35" name="Picture 34" descr="Graphical user interface, diagram, application&#10;&#10;Description automatically generated">
            <a:extLst>
              <a:ext uri="{FF2B5EF4-FFF2-40B4-BE49-F238E27FC236}">
                <a16:creationId xmlns:a16="http://schemas.microsoft.com/office/drawing/2014/main" id="{B54545EE-468B-83F1-5B14-03AD532A8DCD}"/>
              </a:ext>
            </a:extLst>
          </p:cNvPr>
          <p:cNvPicPr>
            <a:picLocks noChangeAspect="1"/>
          </p:cNvPicPr>
          <p:nvPr/>
        </p:nvPicPr>
        <p:blipFill>
          <a:blip r:embed="rId2"/>
          <a:stretch>
            <a:fillRect/>
          </a:stretch>
        </p:blipFill>
        <p:spPr>
          <a:xfrm>
            <a:off x="7019635" y="215900"/>
            <a:ext cx="4648200" cy="6426200"/>
          </a:xfrm>
          <a:prstGeom prst="rect">
            <a:avLst/>
          </a:prstGeom>
        </p:spPr>
      </p:pic>
      <p:pic>
        <p:nvPicPr>
          <p:cNvPr id="6" name="Picture 5" descr="Shape&#10;&#10;Description automatically generated">
            <a:extLst>
              <a:ext uri="{FF2B5EF4-FFF2-40B4-BE49-F238E27FC236}">
                <a16:creationId xmlns:a16="http://schemas.microsoft.com/office/drawing/2014/main" id="{59D1E1D5-4EFA-62D4-0781-78A50142573D}"/>
              </a:ext>
            </a:extLst>
          </p:cNvPr>
          <p:cNvPicPr>
            <a:picLocks noChangeAspect="1"/>
          </p:cNvPicPr>
          <p:nvPr/>
        </p:nvPicPr>
        <p:blipFill>
          <a:blip r:embed="rId3"/>
          <a:stretch>
            <a:fillRect/>
          </a:stretch>
        </p:blipFill>
        <p:spPr>
          <a:xfrm>
            <a:off x="5750118" y="2951667"/>
            <a:ext cx="1231900" cy="2171700"/>
          </a:xfrm>
          <a:prstGeom prst="rect">
            <a:avLst/>
          </a:prstGeom>
        </p:spPr>
      </p:pic>
    </p:spTree>
    <p:extLst>
      <p:ext uri="{BB962C8B-B14F-4D97-AF65-F5344CB8AC3E}">
        <p14:creationId xmlns:p14="http://schemas.microsoft.com/office/powerpoint/2010/main" val="242647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1">
                                            <p:txEl>
                                              <p:pRg st="1" end="1"/>
                                            </p:txEl>
                                          </p:spTgt>
                                        </p:tgtEl>
                                        <p:attrNameLst>
                                          <p:attrName>style.visibility</p:attrName>
                                        </p:attrNameLst>
                                      </p:cBhvr>
                                      <p:to>
                                        <p:strVal val="visible"/>
                                      </p:to>
                                    </p:set>
                                    <p:animEffect transition="in" filter="fade">
                                      <p:cBhvr>
                                        <p:cTn id="18" dur="500"/>
                                        <p:tgtEl>
                                          <p:spTgt spid="31">
                                            <p:txEl>
                                              <p:pRg st="1" end="1"/>
                                            </p:txEl>
                                          </p:spTgt>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31">
                                            <p:txEl>
                                              <p:pRg st="3" end="3"/>
                                            </p:txEl>
                                          </p:spTgt>
                                        </p:tgtEl>
                                        <p:attrNameLst>
                                          <p:attrName>style.visibility</p:attrName>
                                        </p:attrNameLst>
                                      </p:cBhvr>
                                      <p:to>
                                        <p:strVal val="visible"/>
                                      </p:to>
                                    </p:set>
                                    <p:animEffect transition="in" filter="fade">
                                      <p:cBhvr>
                                        <p:cTn id="21" dur="500"/>
                                        <p:tgtEl>
                                          <p:spTgt spid="31">
                                            <p:txEl>
                                              <p:pRg st="3" end="3"/>
                                            </p:txEl>
                                          </p:spTgt>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31">
                                            <p:txEl>
                                              <p:pRg st="5" end="5"/>
                                            </p:txEl>
                                          </p:spTgt>
                                        </p:tgtEl>
                                        <p:attrNameLst>
                                          <p:attrName>style.visibility</p:attrName>
                                        </p:attrNameLst>
                                      </p:cBhvr>
                                      <p:to>
                                        <p:strVal val="visible"/>
                                      </p:to>
                                    </p:set>
                                    <p:animEffect transition="in" filter="fade">
                                      <p:cBhvr>
                                        <p:cTn id="24"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7D2FB-454F-7EBC-C17B-78AFD68F88DB}"/>
              </a:ext>
            </a:extLst>
          </p:cNvPr>
          <p:cNvSpPr txBox="1"/>
          <p:nvPr/>
        </p:nvSpPr>
        <p:spPr>
          <a:xfrm>
            <a:off x="421851" y="418650"/>
            <a:ext cx="361505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 HOW DO WE GET RESULTS?</a:t>
            </a:r>
          </a:p>
        </p:txBody>
      </p:sp>
      <p:sp>
        <p:nvSpPr>
          <p:cNvPr id="4" name="TextBox 3">
            <a:extLst>
              <a:ext uri="{FF2B5EF4-FFF2-40B4-BE49-F238E27FC236}">
                <a16:creationId xmlns:a16="http://schemas.microsoft.com/office/drawing/2014/main" id="{F9D113CA-3DDD-1CAA-26B1-24A44EF5B4C6}"/>
              </a:ext>
            </a:extLst>
          </p:cNvPr>
          <p:cNvSpPr txBox="1"/>
          <p:nvPr/>
        </p:nvSpPr>
        <p:spPr>
          <a:xfrm>
            <a:off x="421851" y="1150388"/>
            <a:ext cx="3615056" cy="523220"/>
          </a:xfrm>
          <a:prstGeom prst="rect">
            <a:avLst/>
          </a:prstGeom>
          <a:noFill/>
        </p:spPr>
        <p:txBody>
          <a:bodyPr wrap="square">
            <a:spAutoFit/>
          </a:bodyPr>
          <a:lstStyle/>
          <a:p>
            <a:r>
              <a:rPr lang="en-US" sz="2800" dirty="0">
                <a:latin typeface="Andes" panose="02000000000000000000" pitchFamily="2" charset="0"/>
              </a:rPr>
              <a:t>Conceptual Scheme</a:t>
            </a:r>
          </a:p>
        </p:txBody>
      </p:sp>
      <p:sp>
        <p:nvSpPr>
          <p:cNvPr id="5" name="TextBox 4">
            <a:extLst>
              <a:ext uri="{FF2B5EF4-FFF2-40B4-BE49-F238E27FC236}">
                <a16:creationId xmlns:a16="http://schemas.microsoft.com/office/drawing/2014/main" id="{0C25ECA6-A2D4-0CE3-E75E-63EF4F8B2529}"/>
              </a:ext>
            </a:extLst>
          </p:cNvPr>
          <p:cNvSpPr txBox="1"/>
          <p:nvPr/>
        </p:nvSpPr>
        <p:spPr>
          <a:xfrm>
            <a:off x="424618" y="1819056"/>
            <a:ext cx="5574215" cy="830997"/>
          </a:xfrm>
          <a:prstGeom prst="rect">
            <a:avLst/>
          </a:prstGeom>
          <a:noFill/>
        </p:spPr>
        <p:txBody>
          <a:bodyPr wrap="square">
            <a:spAutoFit/>
          </a:bodyPr>
          <a:lstStyle/>
          <a:p>
            <a:r>
              <a:rPr lang="en-US" sz="2400" dirty="0">
                <a:latin typeface="Andes" panose="02000000000000000000" pitchFamily="2" charset="0"/>
              </a:rPr>
              <a:t>Organizing principle: How do individuals access/experience fiscal policy?</a:t>
            </a:r>
          </a:p>
        </p:txBody>
      </p:sp>
      <p:sp>
        <p:nvSpPr>
          <p:cNvPr id="30" name="TextBox 29">
            <a:extLst>
              <a:ext uri="{FF2B5EF4-FFF2-40B4-BE49-F238E27FC236}">
                <a16:creationId xmlns:a16="http://schemas.microsoft.com/office/drawing/2014/main" id="{31050349-C8BE-7212-42AF-270EB7DFC120}"/>
              </a:ext>
            </a:extLst>
          </p:cNvPr>
          <p:cNvSpPr txBox="1"/>
          <p:nvPr/>
        </p:nvSpPr>
        <p:spPr>
          <a:xfrm>
            <a:off x="1046698" y="2754085"/>
            <a:ext cx="4720220" cy="400110"/>
          </a:xfrm>
          <a:prstGeom prst="rect">
            <a:avLst/>
          </a:prstGeom>
          <a:noFill/>
        </p:spPr>
        <p:txBody>
          <a:bodyPr wrap="square" rtlCol="0">
            <a:spAutoFit/>
          </a:bodyPr>
          <a:lstStyle/>
          <a:p>
            <a:r>
              <a:rPr lang="en-US" sz="2000" dirty="0">
                <a:solidFill>
                  <a:srgbClr val="00AB51"/>
                </a:solidFill>
                <a:latin typeface="Andes" panose="02000000000000000000" pitchFamily="2" charset="0"/>
              </a:rPr>
              <a:t>As investors in human capital</a:t>
            </a:r>
          </a:p>
        </p:txBody>
      </p:sp>
      <p:sp>
        <p:nvSpPr>
          <p:cNvPr id="31" name="TextBox 30">
            <a:extLst>
              <a:ext uri="{FF2B5EF4-FFF2-40B4-BE49-F238E27FC236}">
                <a16:creationId xmlns:a16="http://schemas.microsoft.com/office/drawing/2014/main" id="{302FA052-E49E-C4AB-2350-40BA384810AE}"/>
              </a:ext>
            </a:extLst>
          </p:cNvPr>
          <p:cNvSpPr txBox="1"/>
          <p:nvPr/>
        </p:nvSpPr>
        <p:spPr>
          <a:xfrm>
            <a:off x="1046698" y="3258227"/>
            <a:ext cx="3716133" cy="1631216"/>
          </a:xfrm>
          <a:prstGeom prst="rect">
            <a:avLst/>
          </a:prstGeom>
          <a:noFill/>
        </p:spPr>
        <p:txBody>
          <a:bodyPr wrap="square" rtlCol="0">
            <a:spAutoFit/>
          </a:bodyPr>
          <a:lstStyle/>
          <a:p>
            <a:pPr>
              <a:spcAft>
                <a:spcPts val="1200"/>
              </a:spcAft>
            </a:pPr>
            <a:r>
              <a:rPr lang="en-US" i="1" dirty="0">
                <a:latin typeface="Andes" panose="02000000000000000000" pitchFamily="2" charset="0"/>
              </a:rPr>
              <a:t>Fiscal elements (continued): </a:t>
            </a:r>
          </a:p>
          <a:p>
            <a:pPr lvl="1"/>
            <a:r>
              <a:rPr lang="en-US" dirty="0">
                <a:latin typeface="Andes" panose="02000000000000000000" pitchFamily="2" charset="0"/>
              </a:rPr>
              <a:t>Labor-market activation</a:t>
            </a:r>
          </a:p>
          <a:p>
            <a:pPr lvl="1"/>
            <a:endParaRPr lang="en-US" dirty="0">
              <a:latin typeface="Andes" panose="02000000000000000000" pitchFamily="2" charset="0"/>
            </a:endParaRPr>
          </a:p>
          <a:p>
            <a:pPr lvl="1"/>
            <a:r>
              <a:rPr lang="en-US" dirty="0">
                <a:latin typeface="Andes" panose="02000000000000000000" pitchFamily="2" charset="0"/>
              </a:rPr>
              <a:t>Provision of housing and </a:t>
            </a:r>
            <a:br>
              <a:rPr lang="en-US" dirty="0">
                <a:latin typeface="Andes" panose="02000000000000000000" pitchFamily="2" charset="0"/>
              </a:rPr>
            </a:br>
            <a:r>
              <a:rPr lang="en-US" dirty="0">
                <a:latin typeface="Andes" panose="02000000000000000000" pitchFamily="2" charset="0"/>
              </a:rPr>
              <a:t>other assets</a:t>
            </a:r>
            <a:endParaRPr lang="en-US" dirty="0"/>
          </a:p>
        </p:txBody>
      </p:sp>
      <p:pic>
        <p:nvPicPr>
          <p:cNvPr id="35" name="Picture 34" descr="Graphical user interface, diagram, application&#10;&#10;Description automatically generated">
            <a:extLst>
              <a:ext uri="{FF2B5EF4-FFF2-40B4-BE49-F238E27FC236}">
                <a16:creationId xmlns:a16="http://schemas.microsoft.com/office/drawing/2014/main" id="{B54545EE-468B-83F1-5B14-03AD532A8DCD}"/>
              </a:ext>
            </a:extLst>
          </p:cNvPr>
          <p:cNvPicPr>
            <a:picLocks noChangeAspect="1"/>
          </p:cNvPicPr>
          <p:nvPr/>
        </p:nvPicPr>
        <p:blipFill>
          <a:blip r:embed="rId2"/>
          <a:stretch>
            <a:fillRect/>
          </a:stretch>
        </p:blipFill>
        <p:spPr>
          <a:xfrm>
            <a:off x="7019635" y="215900"/>
            <a:ext cx="4648200" cy="6426200"/>
          </a:xfrm>
          <a:prstGeom prst="rect">
            <a:avLst/>
          </a:prstGeom>
        </p:spPr>
      </p:pic>
      <p:pic>
        <p:nvPicPr>
          <p:cNvPr id="6" name="Picture 5" descr="Shape&#10;&#10;Description automatically generated">
            <a:extLst>
              <a:ext uri="{FF2B5EF4-FFF2-40B4-BE49-F238E27FC236}">
                <a16:creationId xmlns:a16="http://schemas.microsoft.com/office/drawing/2014/main" id="{59D1E1D5-4EFA-62D4-0781-78A50142573D}"/>
              </a:ext>
            </a:extLst>
          </p:cNvPr>
          <p:cNvPicPr>
            <a:picLocks noChangeAspect="1"/>
          </p:cNvPicPr>
          <p:nvPr/>
        </p:nvPicPr>
        <p:blipFill>
          <a:blip r:embed="rId3"/>
          <a:stretch>
            <a:fillRect/>
          </a:stretch>
        </p:blipFill>
        <p:spPr>
          <a:xfrm>
            <a:off x="5750118" y="2951667"/>
            <a:ext cx="1231900" cy="2171700"/>
          </a:xfrm>
          <a:prstGeom prst="rect">
            <a:avLst/>
          </a:prstGeom>
        </p:spPr>
      </p:pic>
    </p:spTree>
    <p:extLst>
      <p:ext uri="{BB962C8B-B14F-4D97-AF65-F5344CB8AC3E}">
        <p14:creationId xmlns:p14="http://schemas.microsoft.com/office/powerpoint/2010/main" val="360599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500"/>
                                        <p:tgtEl>
                                          <p:spTgt spid="31">
                                            <p:txEl>
                                              <p:pRg st="0" end="0"/>
                                            </p:txEl>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31">
                                            <p:txEl>
                                              <p:pRg st="1" end="1"/>
                                            </p:txEl>
                                          </p:spTgt>
                                        </p:tgtEl>
                                        <p:attrNameLst>
                                          <p:attrName>style.visibility</p:attrName>
                                        </p:attrNameLst>
                                      </p:cBhvr>
                                      <p:to>
                                        <p:strVal val="visible"/>
                                      </p:to>
                                    </p:set>
                                    <p:animEffect transition="in" filter="fade">
                                      <p:cBhvr>
                                        <p:cTn id="15" dur="500"/>
                                        <p:tgtEl>
                                          <p:spTgt spid="31">
                                            <p:txEl>
                                              <p:pRg st="1" end="1"/>
                                            </p:txEl>
                                          </p:spTgt>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31">
                                            <p:txEl>
                                              <p:pRg st="3" end="3"/>
                                            </p:txEl>
                                          </p:spTgt>
                                        </p:tgtEl>
                                        <p:attrNameLst>
                                          <p:attrName>style.visibility</p:attrName>
                                        </p:attrNameLst>
                                      </p:cBhvr>
                                      <p:to>
                                        <p:strVal val="visible"/>
                                      </p:to>
                                    </p:set>
                                    <p:animEffect transition="in" filter="fade">
                                      <p:cBhvr>
                                        <p:cTn id="18"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0B136-0CEE-5008-1754-75102F2320F6}"/>
              </a:ext>
            </a:extLst>
          </p:cNvPr>
          <p:cNvPicPr>
            <a:picLocks noChangeAspect="1"/>
          </p:cNvPicPr>
          <p:nvPr/>
        </p:nvPicPr>
        <p:blipFill>
          <a:blip r:embed="rId3"/>
          <a:stretch>
            <a:fillRect/>
          </a:stretch>
        </p:blipFill>
        <p:spPr>
          <a:xfrm>
            <a:off x="3912244" y="953141"/>
            <a:ext cx="8279756" cy="4510433"/>
          </a:xfrm>
          <a:prstGeom prst="rect">
            <a:avLst/>
          </a:prstGeom>
        </p:spPr>
      </p:pic>
      <p:sp>
        <p:nvSpPr>
          <p:cNvPr id="12" name="TextBox 11">
            <a:extLst>
              <a:ext uri="{FF2B5EF4-FFF2-40B4-BE49-F238E27FC236}">
                <a16:creationId xmlns:a16="http://schemas.microsoft.com/office/drawing/2014/main" id="{199D5111-CDDA-F643-9341-2E098FDBF208}"/>
              </a:ext>
            </a:extLst>
          </p:cNvPr>
          <p:cNvSpPr txBox="1"/>
          <p:nvPr/>
        </p:nvSpPr>
        <p:spPr>
          <a:xfrm>
            <a:off x="417014" y="5300982"/>
            <a:ext cx="8576515" cy="587574"/>
          </a:xfrm>
          <a:prstGeom prst="rect">
            <a:avLst/>
          </a:prstGeom>
          <a:noFill/>
        </p:spPr>
        <p:txBody>
          <a:bodyPr wrap="square">
            <a:spAutoFit/>
          </a:bodyPr>
          <a:lstStyle/>
          <a:p>
            <a:r>
              <a:rPr lang="en-US" dirty="0">
                <a:latin typeface="Andes" panose="02000000000000000000" pitchFamily="2" charset="0"/>
              </a:rPr>
              <a:t>allows estimation of the fiscal impact on society as a whole, as well as priority populations such as the poor and vulnerable or those in danger of being left behind</a:t>
            </a:r>
          </a:p>
        </p:txBody>
      </p:sp>
      <p:sp>
        <p:nvSpPr>
          <p:cNvPr id="2" name="TextBox 1">
            <a:extLst>
              <a:ext uri="{FF2B5EF4-FFF2-40B4-BE49-F238E27FC236}">
                <a16:creationId xmlns:a16="http://schemas.microsoft.com/office/drawing/2014/main" id="{D846A948-C1C7-AA41-C130-0F8639EE2344}"/>
              </a:ext>
            </a:extLst>
          </p:cNvPr>
          <p:cNvSpPr txBox="1"/>
          <p:nvPr/>
        </p:nvSpPr>
        <p:spPr>
          <a:xfrm>
            <a:off x="421851" y="418650"/>
            <a:ext cx="3615056"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 HOW DO WE GET RESULTS?</a:t>
            </a:r>
          </a:p>
        </p:txBody>
      </p:sp>
      <p:sp>
        <p:nvSpPr>
          <p:cNvPr id="5" name="TextBox 4">
            <a:extLst>
              <a:ext uri="{FF2B5EF4-FFF2-40B4-BE49-F238E27FC236}">
                <a16:creationId xmlns:a16="http://schemas.microsoft.com/office/drawing/2014/main" id="{C06E2CC9-72EE-8830-01D0-EE227F2D8021}"/>
              </a:ext>
            </a:extLst>
          </p:cNvPr>
          <p:cNvSpPr txBox="1"/>
          <p:nvPr/>
        </p:nvSpPr>
        <p:spPr>
          <a:xfrm>
            <a:off x="421851" y="1150388"/>
            <a:ext cx="3869590" cy="954107"/>
          </a:xfrm>
          <a:prstGeom prst="rect">
            <a:avLst/>
          </a:prstGeom>
          <a:noFill/>
        </p:spPr>
        <p:txBody>
          <a:bodyPr wrap="square">
            <a:spAutoFit/>
          </a:bodyPr>
          <a:lstStyle/>
          <a:p>
            <a:r>
              <a:rPr lang="en-US" sz="2800" dirty="0">
                <a:latin typeface="Andes" panose="02000000000000000000" pitchFamily="2" charset="0"/>
              </a:rPr>
              <a:t>Individuals experience </a:t>
            </a:r>
            <a:br>
              <a:rPr lang="en-US" sz="2800" dirty="0">
                <a:latin typeface="Andes" panose="02000000000000000000" pitchFamily="2" charset="0"/>
              </a:rPr>
            </a:br>
            <a:r>
              <a:rPr lang="en-US" sz="2800" dirty="0">
                <a:latin typeface="Andes" panose="02000000000000000000" pitchFamily="2" charset="0"/>
              </a:rPr>
              <a:t>fiscal policy:</a:t>
            </a:r>
          </a:p>
        </p:txBody>
      </p:sp>
      <p:sp>
        <p:nvSpPr>
          <p:cNvPr id="14" name="TextBox 13">
            <a:extLst>
              <a:ext uri="{FF2B5EF4-FFF2-40B4-BE49-F238E27FC236}">
                <a16:creationId xmlns:a16="http://schemas.microsoft.com/office/drawing/2014/main" id="{5CFFB6A0-6413-207D-9D44-51617578BA3E}"/>
              </a:ext>
            </a:extLst>
          </p:cNvPr>
          <p:cNvSpPr txBox="1"/>
          <p:nvPr/>
        </p:nvSpPr>
        <p:spPr>
          <a:xfrm>
            <a:off x="977248" y="2314250"/>
            <a:ext cx="3467429" cy="400110"/>
          </a:xfrm>
          <a:prstGeom prst="rect">
            <a:avLst/>
          </a:prstGeom>
          <a:noFill/>
        </p:spPr>
        <p:txBody>
          <a:bodyPr wrap="square" rtlCol="0">
            <a:spAutoFit/>
          </a:bodyPr>
          <a:lstStyle/>
          <a:p>
            <a:r>
              <a:rPr lang="en-US" sz="2000" dirty="0">
                <a:solidFill>
                  <a:schemeClr val="accent2"/>
                </a:solidFill>
                <a:latin typeface="Andes" panose="02000000000000000000" pitchFamily="2" charset="0"/>
              </a:rPr>
              <a:t>As suppliers of external labor</a:t>
            </a:r>
          </a:p>
        </p:txBody>
      </p:sp>
      <p:sp>
        <p:nvSpPr>
          <p:cNvPr id="15" name="TextBox 14">
            <a:extLst>
              <a:ext uri="{FF2B5EF4-FFF2-40B4-BE49-F238E27FC236}">
                <a16:creationId xmlns:a16="http://schemas.microsoft.com/office/drawing/2014/main" id="{032D6272-092A-4EE3-52DE-A90D777EEB2C}"/>
              </a:ext>
            </a:extLst>
          </p:cNvPr>
          <p:cNvSpPr txBox="1"/>
          <p:nvPr/>
        </p:nvSpPr>
        <p:spPr>
          <a:xfrm>
            <a:off x="977248" y="2714360"/>
            <a:ext cx="4720220" cy="400110"/>
          </a:xfrm>
          <a:prstGeom prst="rect">
            <a:avLst/>
          </a:prstGeom>
          <a:noFill/>
        </p:spPr>
        <p:txBody>
          <a:bodyPr wrap="square" rtlCol="0">
            <a:spAutoFit/>
          </a:bodyPr>
          <a:lstStyle/>
          <a:p>
            <a:r>
              <a:rPr lang="en-US" sz="2000" dirty="0">
                <a:solidFill>
                  <a:srgbClr val="009CA7"/>
                </a:solidFill>
                <a:latin typeface="Andes" panose="02000000000000000000" pitchFamily="2" charset="0"/>
              </a:rPr>
              <a:t>As consumers</a:t>
            </a:r>
          </a:p>
        </p:txBody>
      </p:sp>
      <p:sp>
        <p:nvSpPr>
          <p:cNvPr id="16" name="TextBox 15">
            <a:extLst>
              <a:ext uri="{FF2B5EF4-FFF2-40B4-BE49-F238E27FC236}">
                <a16:creationId xmlns:a16="http://schemas.microsoft.com/office/drawing/2014/main" id="{B258BD7A-42D7-74EC-39C1-9E264FB6920E}"/>
              </a:ext>
            </a:extLst>
          </p:cNvPr>
          <p:cNvSpPr txBox="1"/>
          <p:nvPr/>
        </p:nvSpPr>
        <p:spPr>
          <a:xfrm>
            <a:off x="977248" y="3819013"/>
            <a:ext cx="4720220" cy="400110"/>
          </a:xfrm>
          <a:prstGeom prst="rect">
            <a:avLst/>
          </a:prstGeom>
          <a:noFill/>
        </p:spPr>
        <p:txBody>
          <a:bodyPr wrap="square" rtlCol="0">
            <a:spAutoFit/>
          </a:bodyPr>
          <a:lstStyle/>
          <a:p>
            <a:r>
              <a:rPr lang="en-US" sz="2000" dirty="0">
                <a:solidFill>
                  <a:srgbClr val="00AB51"/>
                </a:solidFill>
                <a:latin typeface="Andes" panose="02000000000000000000" pitchFamily="2" charset="0"/>
              </a:rPr>
              <a:t>As investors in human capital</a:t>
            </a:r>
          </a:p>
        </p:txBody>
      </p:sp>
      <p:sp>
        <p:nvSpPr>
          <p:cNvPr id="17" name="TextBox 16">
            <a:extLst>
              <a:ext uri="{FF2B5EF4-FFF2-40B4-BE49-F238E27FC236}">
                <a16:creationId xmlns:a16="http://schemas.microsoft.com/office/drawing/2014/main" id="{BABB57FE-4703-2090-C7BB-B269AAAD9973}"/>
              </a:ext>
            </a:extLst>
          </p:cNvPr>
          <p:cNvSpPr txBox="1"/>
          <p:nvPr/>
        </p:nvSpPr>
        <p:spPr>
          <a:xfrm>
            <a:off x="977248" y="3114470"/>
            <a:ext cx="4462851" cy="707886"/>
          </a:xfrm>
          <a:prstGeom prst="rect">
            <a:avLst/>
          </a:prstGeom>
          <a:noFill/>
        </p:spPr>
        <p:txBody>
          <a:bodyPr wrap="square" rtlCol="0">
            <a:spAutoFit/>
          </a:bodyPr>
          <a:lstStyle/>
          <a:p>
            <a:r>
              <a:rPr lang="en-US" sz="2000" dirty="0">
                <a:solidFill>
                  <a:srgbClr val="882A90"/>
                </a:solidFill>
                <a:latin typeface="Andes" panose="02000000000000000000" pitchFamily="2" charset="0"/>
              </a:rPr>
              <a:t>As participants </a:t>
            </a:r>
            <a:br>
              <a:rPr lang="en-US" sz="2000" dirty="0">
                <a:solidFill>
                  <a:srgbClr val="882A90"/>
                </a:solidFill>
                <a:latin typeface="Andes" panose="02000000000000000000" pitchFamily="2" charset="0"/>
              </a:rPr>
            </a:br>
            <a:r>
              <a:rPr lang="en-US" sz="2000" dirty="0">
                <a:solidFill>
                  <a:srgbClr val="882A90"/>
                </a:solidFill>
                <a:latin typeface="Andes" panose="02000000000000000000" pitchFamily="2" charset="0"/>
              </a:rPr>
              <a:t>in Social Reproduction</a:t>
            </a:r>
          </a:p>
        </p:txBody>
      </p:sp>
      <p:sp>
        <p:nvSpPr>
          <p:cNvPr id="18" name="TextBox 17">
            <a:extLst>
              <a:ext uri="{FF2B5EF4-FFF2-40B4-BE49-F238E27FC236}">
                <a16:creationId xmlns:a16="http://schemas.microsoft.com/office/drawing/2014/main" id="{2ACBEF66-045B-36A8-8D8F-2DDEA25CF3AB}"/>
              </a:ext>
            </a:extLst>
          </p:cNvPr>
          <p:cNvSpPr txBox="1"/>
          <p:nvPr/>
        </p:nvSpPr>
        <p:spPr>
          <a:xfrm>
            <a:off x="417014" y="4962845"/>
            <a:ext cx="4944553" cy="335756"/>
          </a:xfrm>
          <a:prstGeom prst="rect">
            <a:avLst/>
          </a:prstGeom>
          <a:noFill/>
        </p:spPr>
        <p:txBody>
          <a:bodyPr wrap="square">
            <a:spAutoFit/>
          </a:bodyPr>
          <a:lstStyle/>
          <a:p>
            <a:r>
              <a:rPr lang="en-US" dirty="0">
                <a:latin typeface="Andes" panose="02000000000000000000" pitchFamily="2" charset="0"/>
              </a:rPr>
              <a:t>“Adding up” all individual impacts of policy</a:t>
            </a:r>
          </a:p>
        </p:txBody>
      </p:sp>
    </p:spTree>
    <p:extLst>
      <p:ext uri="{BB962C8B-B14F-4D97-AF65-F5344CB8AC3E}">
        <p14:creationId xmlns:p14="http://schemas.microsoft.com/office/powerpoint/2010/main" val="33313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4"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3185C616-CD20-C4E9-94AF-E4E04C7441A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D72BD6-7310-6B7E-26D8-95A7CDCB5296}"/>
              </a:ext>
            </a:extLst>
          </p:cNvPr>
          <p:cNvSpPr txBox="1"/>
          <p:nvPr/>
        </p:nvSpPr>
        <p:spPr>
          <a:xfrm>
            <a:off x="3644053" y="1255173"/>
            <a:ext cx="4937760" cy="2671565"/>
          </a:xfrm>
          <a:prstGeom prst="rect">
            <a:avLst/>
          </a:prstGeom>
          <a:noFill/>
        </p:spPr>
        <p:txBody>
          <a:bodyPr wrap="square">
            <a:spAutoFit/>
          </a:bodyPr>
          <a:lstStyle/>
          <a:p>
            <a:r>
              <a:rPr lang="en-US" sz="1600" b="1" dirty="0">
                <a:solidFill>
                  <a:srgbClr val="009CA7"/>
                </a:solidFill>
                <a:latin typeface="Andes Bold" panose="02000000000000000000" pitchFamily="2" charset="0"/>
              </a:rPr>
              <a:t>Primary / Proprietary Data</a:t>
            </a:r>
          </a:p>
          <a:p>
            <a:endParaRPr lang="en-US" sz="1600" dirty="0">
              <a:latin typeface="Andes" panose="02000000000000000000" pitchFamily="2" charset="0"/>
            </a:endParaRP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Stakeholder engagement, interviews, workshops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Household budget survey </a:t>
            </a:r>
          </a:p>
          <a:p>
            <a:pPr marL="285750" indent="-285750">
              <a:spcBef>
                <a:spcPts val="600"/>
              </a:spcBef>
              <a:buClr>
                <a:srgbClr val="009CA7"/>
              </a:buClr>
              <a:buFont typeface="Arial" panose="020B0604020202020204" pitchFamily="34" charset="0"/>
              <a:buChar char="•"/>
            </a:pPr>
            <a:r>
              <a:rPr lang="en-US" sz="1600" dirty="0">
                <a:latin typeface="Andes" panose="02000000000000000000" pitchFamily="2" charset="0"/>
              </a:rPr>
              <a:t>Budgetary and administrative data on programs, taxes and expenditures</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National Development plan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Sectoral Strategic plans</a:t>
            </a:r>
          </a:p>
        </p:txBody>
      </p:sp>
      <p:sp>
        <p:nvSpPr>
          <p:cNvPr id="5" name="TextBox 4">
            <a:extLst>
              <a:ext uri="{FF2B5EF4-FFF2-40B4-BE49-F238E27FC236}">
                <a16:creationId xmlns:a16="http://schemas.microsoft.com/office/drawing/2014/main" id="{F79F3A8E-F915-0211-AB20-F7BB9F2694E9}"/>
              </a:ext>
            </a:extLst>
          </p:cNvPr>
          <p:cNvSpPr txBox="1"/>
          <p:nvPr/>
        </p:nvSpPr>
        <p:spPr>
          <a:xfrm>
            <a:off x="5432214" y="5001736"/>
            <a:ext cx="3149600" cy="1286571"/>
          </a:xfrm>
          <a:prstGeom prst="rect">
            <a:avLst/>
          </a:prstGeom>
          <a:noFill/>
        </p:spPr>
        <p:txBody>
          <a:bodyPr wrap="square">
            <a:spAutoFit/>
          </a:bodyPr>
          <a:lstStyle/>
          <a:p>
            <a:r>
              <a:rPr lang="en-US" sz="1600" b="1" dirty="0">
                <a:solidFill>
                  <a:schemeClr val="accent2"/>
                </a:solidFill>
                <a:latin typeface="Andes Bold" panose="02000000000000000000" pitchFamily="2" charset="0"/>
              </a:rPr>
              <a:t>Secondary Data</a:t>
            </a:r>
          </a:p>
          <a:p>
            <a:endParaRPr lang="en-US" sz="1600" dirty="0">
              <a:latin typeface="Andes" panose="02000000000000000000" pitchFamily="2" charset="0"/>
            </a:endParaRP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PEFA or OBS</a:t>
            </a: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Public Expenditure Reviews</a:t>
            </a:r>
          </a:p>
        </p:txBody>
      </p:sp>
      <p:sp>
        <p:nvSpPr>
          <p:cNvPr id="12" name="TextBox 11">
            <a:extLst>
              <a:ext uri="{FF2B5EF4-FFF2-40B4-BE49-F238E27FC236}">
                <a16:creationId xmlns:a16="http://schemas.microsoft.com/office/drawing/2014/main" id="{1B09207B-FBF2-EA83-6D4D-4DEE90BAC532}"/>
              </a:ext>
            </a:extLst>
          </p:cNvPr>
          <p:cNvSpPr txBox="1"/>
          <p:nvPr/>
        </p:nvSpPr>
        <p:spPr>
          <a:xfrm>
            <a:off x="421851" y="418650"/>
            <a:ext cx="3527002" cy="276999"/>
          </a:xfrm>
          <a:prstGeom prst="rect">
            <a:avLst/>
          </a:prstGeom>
          <a:noFill/>
        </p:spPr>
        <p:txBody>
          <a:bodyPr wrap="square">
            <a:spAutoFit/>
          </a:bodyPr>
          <a:lstStyle/>
          <a:p>
            <a:r>
              <a:rPr lang="en-US" sz="1200" dirty="0">
                <a:latin typeface="Andes" panose="02000000000000000000" pitchFamily="2" charset="0"/>
              </a:rPr>
              <a:t>WHAT DO WE NEED FOR RESULTS? </a:t>
            </a:r>
          </a:p>
        </p:txBody>
      </p:sp>
    </p:spTree>
    <p:extLst>
      <p:ext uri="{BB962C8B-B14F-4D97-AF65-F5344CB8AC3E}">
        <p14:creationId xmlns:p14="http://schemas.microsoft.com/office/powerpoint/2010/main" val="428513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3185C616-CD20-C4E9-94AF-E4E04C7441A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D72BD6-7310-6B7E-26D8-95A7CDCB5296}"/>
              </a:ext>
            </a:extLst>
          </p:cNvPr>
          <p:cNvSpPr txBox="1"/>
          <p:nvPr/>
        </p:nvSpPr>
        <p:spPr>
          <a:xfrm>
            <a:off x="3644053" y="1255173"/>
            <a:ext cx="4937760" cy="2671565"/>
          </a:xfrm>
          <a:prstGeom prst="rect">
            <a:avLst/>
          </a:prstGeom>
          <a:noFill/>
        </p:spPr>
        <p:txBody>
          <a:bodyPr wrap="square">
            <a:spAutoFit/>
          </a:bodyPr>
          <a:lstStyle/>
          <a:p>
            <a:r>
              <a:rPr lang="en-US" sz="1600" b="1" dirty="0">
                <a:solidFill>
                  <a:srgbClr val="009CA7"/>
                </a:solidFill>
                <a:latin typeface="Andes Bold" panose="02000000000000000000" pitchFamily="2" charset="0"/>
              </a:rPr>
              <a:t>Primary / Proprietary Data</a:t>
            </a:r>
          </a:p>
          <a:p>
            <a:endParaRPr lang="en-US" sz="1600" dirty="0">
              <a:latin typeface="Andes" panose="02000000000000000000" pitchFamily="2" charset="0"/>
            </a:endParaRPr>
          </a:p>
          <a:p>
            <a:pPr marL="285750" indent="-285750">
              <a:lnSpc>
                <a:spcPct val="150000"/>
              </a:lnSpc>
              <a:buClr>
                <a:srgbClr val="009CA7"/>
              </a:buClr>
              <a:buFont typeface="Arial" panose="020B0604020202020204" pitchFamily="34" charset="0"/>
              <a:buChar char="•"/>
            </a:pPr>
            <a:r>
              <a:rPr lang="en-US" sz="1600" dirty="0">
                <a:solidFill>
                  <a:schemeClr val="bg2"/>
                </a:solidFill>
                <a:latin typeface="Andes" panose="02000000000000000000" pitchFamily="2" charset="0"/>
              </a:rPr>
              <a:t>Stakeholder engagement, interviews, workshops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Household budget survey </a:t>
            </a:r>
          </a:p>
          <a:p>
            <a:pPr marL="285750" indent="-285750">
              <a:spcBef>
                <a:spcPts val="600"/>
              </a:spcBef>
              <a:buClr>
                <a:srgbClr val="009CA7"/>
              </a:buClr>
              <a:buFont typeface="Arial" panose="020B0604020202020204" pitchFamily="34" charset="0"/>
              <a:buChar char="•"/>
            </a:pPr>
            <a:r>
              <a:rPr lang="en-US" sz="1600" dirty="0">
                <a:latin typeface="Andes" panose="02000000000000000000" pitchFamily="2" charset="0"/>
              </a:rPr>
              <a:t>Budgetary and administrative data on programs, taxes and expenditures</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National Development plan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Sectoral Strategic plans</a:t>
            </a:r>
          </a:p>
        </p:txBody>
      </p:sp>
      <p:sp>
        <p:nvSpPr>
          <p:cNvPr id="5" name="TextBox 4">
            <a:extLst>
              <a:ext uri="{FF2B5EF4-FFF2-40B4-BE49-F238E27FC236}">
                <a16:creationId xmlns:a16="http://schemas.microsoft.com/office/drawing/2014/main" id="{F79F3A8E-F915-0211-AB20-F7BB9F2694E9}"/>
              </a:ext>
            </a:extLst>
          </p:cNvPr>
          <p:cNvSpPr txBox="1"/>
          <p:nvPr/>
        </p:nvSpPr>
        <p:spPr>
          <a:xfrm>
            <a:off x="5432214" y="5001736"/>
            <a:ext cx="3149600" cy="1286571"/>
          </a:xfrm>
          <a:prstGeom prst="rect">
            <a:avLst/>
          </a:prstGeom>
          <a:noFill/>
        </p:spPr>
        <p:txBody>
          <a:bodyPr wrap="square">
            <a:spAutoFit/>
          </a:bodyPr>
          <a:lstStyle/>
          <a:p>
            <a:r>
              <a:rPr lang="en-US" sz="1600" b="1" dirty="0">
                <a:solidFill>
                  <a:schemeClr val="accent2"/>
                </a:solidFill>
                <a:latin typeface="Andes Bold" panose="02000000000000000000" pitchFamily="2" charset="0"/>
              </a:rPr>
              <a:t>Secondary Data</a:t>
            </a:r>
          </a:p>
          <a:p>
            <a:endParaRPr lang="en-US" sz="1600" dirty="0">
              <a:latin typeface="Andes" panose="02000000000000000000" pitchFamily="2" charset="0"/>
            </a:endParaRPr>
          </a:p>
          <a:p>
            <a:pPr marL="285750" indent="-285750">
              <a:lnSpc>
                <a:spcPct val="150000"/>
              </a:lnSpc>
              <a:buClr>
                <a:schemeClr val="accent2"/>
              </a:buClr>
              <a:buFont typeface="Arial" panose="020B0604020202020204" pitchFamily="34" charset="0"/>
              <a:buChar char="•"/>
            </a:pPr>
            <a:r>
              <a:rPr lang="en-US" sz="1600" dirty="0">
                <a:solidFill>
                  <a:schemeClr val="bg2"/>
                </a:solidFill>
                <a:latin typeface="Andes" panose="02000000000000000000" pitchFamily="2" charset="0"/>
              </a:rPr>
              <a:t>PEFA or OBS</a:t>
            </a: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Public Expenditure Reviews</a:t>
            </a:r>
          </a:p>
        </p:txBody>
      </p:sp>
      <p:sp>
        <p:nvSpPr>
          <p:cNvPr id="12" name="TextBox 11">
            <a:extLst>
              <a:ext uri="{FF2B5EF4-FFF2-40B4-BE49-F238E27FC236}">
                <a16:creationId xmlns:a16="http://schemas.microsoft.com/office/drawing/2014/main" id="{1B09207B-FBF2-EA83-6D4D-4DEE90BAC532}"/>
              </a:ext>
            </a:extLst>
          </p:cNvPr>
          <p:cNvSpPr txBox="1"/>
          <p:nvPr/>
        </p:nvSpPr>
        <p:spPr>
          <a:xfrm>
            <a:off x="421851" y="418650"/>
            <a:ext cx="3527002" cy="276999"/>
          </a:xfrm>
          <a:prstGeom prst="rect">
            <a:avLst/>
          </a:prstGeom>
          <a:noFill/>
        </p:spPr>
        <p:txBody>
          <a:bodyPr wrap="square">
            <a:spAutoFit/>
          </a:bodyPr>
          <a:lstStyle/>
          <a:p>
            <a:r>
              <a:rPr lang="en-US" sz="1200" dirty="0">
                <a:latin typeface="Andes" panose="02000000000000000000" pitchFamily="2" charset="0"/>
              </a:rPr>
              <a:t>WHAT DO WE NEED FOR RESULTS? </a:t>
            </a:r>
          </a:p>
        </p:txBody>
      </p:sp>
    </p:spTree>
    <p:extLst>
      <p:ext uri="{BB962C8B-B14F-4D97-AF65-F5344CB8AC3E}">
        <p14:creationId xmlns:p14="http://schemas.microsoft.com/office/powerpoint/2010/main" val="11571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6D0251-E025-3B43-E4A6-3FF34C17B6E7}"/>
              </a:ext>
            </a:extLst>
          </p:cNvPr>
          <p:cNvSpPr txBox="1"/>
          <p:nvPr/>
        </p:nvSpPr>
        <p:spPr>
          <a:xfrm>
            <a:off x="421851" y="418650"/>
            <a:ext cx="4360122" cy="276999"/>
          </a:xfrm>
          <a:prstGeom prst="rect">
            <a:avLst/>
          </a:prstGeom>
          <a:noFill/>
        </p:spPr>
        <p:txBody>
          <a:bodyPr wrap="square">
            <a:spAutoFit/>
          </a:bodyPr>
          <a:lstStyle/>
          <a:p>
            <a:r>
              <a:rPr lang="en-US" sz="1200" dirty="0">
                <a:solidFill>
                  <a:schemeClr val="bg1"/>
                </a:solidFill>
                <a:latin typeface="Andes" panose="02000000000000000000" pitchFamily="2" charset="0"/>
              </a:rPr>
              <a:t>WHAT ARE POLICY MICROSIMULATIONS?</a:t>
            </a:r>
          </a:p>
        </p:txBody>
      </p:sp>
      <p:sp>
        <p:nvSpPr>
          <p:cNvPr id="6" name="TextBox 5">
            <a:extLst>
              <a:ext uri="{FF2B5EF4-FFF2-40B4-BE49-F238E27FC236}">
                <a16:creationId xmlns:a16="http://schemas.microsoft.com/office/drawing/2014/main" id="{ADD36600-F33C-EACA-D78C-9F8ADC36E199}"/>
              </a:ext>
            </a:extLst>
          </p:cNvPr>
          <p:cNvSpPr txBox="1"/>
          <p:nvPr/>
        </p:nvSpPr>
        <p:spPr>
          <a:xfrm>
            <a:off x="6574536" y="1293494"/>
            <a:ext cx="4500677" cy="1384995"/>
          </a:xfrm>
          <a:prstGeom prst="rect">
            <a:avLst/>
          </a:prstGeom>
          <a:noFill/>
        </p:spPr>
        <p:txBody>
          <a:bodyPr wrap="square">
            <a:spAutoFit/>
          </a:bodyPr>
          <a:lstStyle/>
          <a:p>
            <a:r>
              <a:rPr lang="en-US" sz="2800" dirty="0">
                <a:solidFill>
                  <a:schemeClr val="bg1"/>
                </a:solidFill>
                <a:latin typeface="Andes" panose="02000000000000000000" pitchFamily="2" charset="0"/>
              </a:rPr>
              <a:t>Microsimulations provide a preview of equity impacts of potential policy reform.</a:t>
            </a:r>
          </a:p>
        </p:txBody>
      </p:sp>
      <p:pic>
        <p:nvPicPr>
          <p:cNvPr id="14" name="Picture 13">
            <a:extLst>
              <a:ext uri="{FF2B5EF4-FFF2-40B4-BE49-F238E27FC236}">
                <a16:creationId xmlns:a16="http://schemas.microsoft.com/office/drawing/2014/main" id="{25848872-3097-761A-23D7-92C36BEDD092}"/>
              </a:ext>
            </a:extLst>
          </p:cNvPr>
          <p:cNvPicPr>
            <a:picLocks noChangeAspect="1"/>
          </p:cNvPicPr>
          <p:nvPr/>
        </p:nvPicPr>
        <p:blipFill>
          <a:blip r:embed="rId2"/>
          <a:stretch>
            <a:fillRect/>
          </a:stretch>
        </p:blipFill>
        <p:spPr>
          <a:xfrm>
            <a:off x="8319645" y="518077"/>
            <a:ext cx="2882900" cy="13970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99577CE3-95E2-4F6C-A5F4-779830DA730D}"/>
              </a:ext>
            </a:extLst>
          </p:cNvPr>
          <p:cNvPicPr>
            <a:picLocks noChangeAspect="1"/>
          </p:cNvPicPr>
          <p:nvPr/>
        </p:nvPicPr>
        <p:blipFill>
          <a:blip r:embed="rId3"/>
          <a:stretch>
            <a:fillRect/>
          </a:stretch>
        </p:blipFill>
        <p:spPr>
          <a:xfrm>
            <a:off x="10465945" y="216198"/>
            <a:ext cx="736600" cy="215900"/>
          </a:xfrm>
          <a:prstGeom prst="rect">
            <a:avLst/>
          </a:prstGeom>
        </p:spPr>
      </p:pic>
      <p:pic>
        <p:nvPicPr>
          <p:cNvPr id="19" name="Picture 18">
            <a:extLst>
              <a:ext uri="{FF2B5EF4-FFF2-40B4-BE49-F238E27FC236}">
                <a16:creationId xmlns:a16="http://schemas.microsoft.com/office/drawing/2014/main" id="{4993DB78-6AC6-C5FF-9BE9-B6EF78A837C0}"/>
              </a:ext>
            </a:extLst>
          </p:cNvPr>
          <p:cNvPicPr>
            <a:picLocks noChangeAspect="1"/>
          </p:cNvPicPr>
          <p:nvPr/>
        </p:nvPicPr>
        <p:blipFill>
          <a:blip r:embed="rId4"/>
          <a:stretch>
            <a:fillRect/>
          </a:stretch>
        </p:blipFill>
        <p:spPr>
          <a:xfrm>
            <a:off x="8338695" y="537127"/>
            <a:ext cx="2844800" cy="101600"/>
          </a:xfrm>
          <a:prstGeom prst="rect">
            <a:avLst/>
          </a:prstGeom>
        </p:spPr>
      </p:pic>
      <p:pic>
        <p:nvPicPr>
          <p:cNvPr id="7" name="Picture 6">
            <a:extLst>
              <a:ext uri="{FF2B5EF4-FFF2-40B4-BE49-F238E27FC236}">
                <a16:creationId xmlns:a16="http://schemas.microsoft.com/office/drawing/2014/main" id="{19240685-D8E5-A7F3-FBA3-F60646C81580}"/>
              </a:ext>
            </a:extLst>
          </p:cNvPr>
          <p:cNvPicPr>
            <a:picLocks noChangeAspect="1"/>
          </p:cNvPicPr>
          <p:nvPr/>
        </p:nvPicPr>
        <p:blipFill>
          <a:blip r:embed="rId5"/>
          <a:stretch>
            <a:fillRect/>
          </a:stretch>
        </p:blipFill>
        <p:spPr>
          <a:xfrm>
            <a:off x="314553" y="1482927"/>
            <a:ext cx="5650924" cy="4303396"/>
          </a:xfrm>
          <a:prstGeom prst="rect">
            <a:avLst/>
          </a:prstGeom>
        </p:spPr>
      </p:pic>
      <p:sp>
        <p:nvSpPr>
          <p:cNvPr id="2" name="TextBox 1">
            <a:extLst>
              <a:ext uri="{FF2B5EF4-FFF2-40B4-BE49-F238E27FC236}">
                <a16:creationId xmlns:a16="http://schemas.microsoft.com/office/drawing/2014/main" id="{073C2248-71D5-3346-8378-755CA6C35E7F}"/>
              </a:ext>
            </a:extLst>
          </p:cNvPr>
          <p:cNvSpPr txBox="1"/>
          <p:nvPr/>
        </p:nvSpPr>
        <p:spPr>
          <a:xfrm>
            <a:off x="6574536" y="3158870"/>
            <a:ext cx="4628009" cy="1323439"/>
          </a:xfrm>
          <a:prstGeom prst="rect">
            <a:avLst/>
          </a:prstGeom>
          <a:noFill/>
        </p:spPr>
        <p:txBody>
          <a:bodyPr wrap="square">
            <a:spAutoFit/>
          </a:bodyPr>
          <a:lstStyle/>
          <a:p>
            <a:r>
              <a:rPr lang="en-US" sz="2000" dirty="0">
                <a:solidFill>
                  <a:schemeClr val="bg1"/>
                </a:solidFill>
                <a:latin typeface="Andes" panose="02000000000000000000" pitchFamily="2" charset="0"/>
              </a:rPr>
              <a:t>When built on a context-specific fiscal incidence model, feasible policy reform scenarios can be costed and benefits can be validly compared.</a:t>
            </a:r>
          </a:p>
        </p:txBody>
      </p:sp>
    </p:spTree>
    <p:extLst>
      <p:ext uri="{BB962C8B-B14F-4D97-AF65-F5344CB8AC3E}">
        <p14:creationId xmlns:p14="http://schemas.microsoft.com/office/powerpoint/2010/main" val="2433643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750"/>
                                        <p:tgtEl>
                                          <p:spTgt spid="19"/>
                                        </p:tgtEl>
                                      </p:cBhvr>
                                    </p:animEffect>
                                  </p:childTnLst>
                                </p:cTn>
                              </p:par>
                              <p:par>
                                <p:cTn id="17" presetID="10"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D13C94-5E29-F94A-B5B0-89156BC540CF}"/>
              </a:ext>
            </a:extLst>
          </p:cNvPr>
          <p:cNvSpPr txBox="1"/>
          <p:nvPr/>
        </p:nvSpPr>
        <p:spPr>
          <a:xfrm>
            <a:off x="2586872" y="2828835"/>
            <a:ext cx="7018256" cy="1200329"/>
          </a:xfrm>
          <a:prstGeom prst="rect">
            <a:avLst/>
          </a:prstGeom>
          <a:noFill/>
        </p:spPr>
        <p:txBody>
          <a:bodyPr wrap="square">
            <a:spAutoFit/>
          </a:bodyPr>
          <a:lstStyle/>
          <a:p>
            <a:pPr algn="ctr"/>
            <a:r>
              <a:rPr lang="en-US" sz="2400" dirty="0">
                <a:solidFill>
                  <a:schemeClr val="bg1"/>
                </a:solidFill>
                <a:latin typeface="Andes" panose="02000000000000000000" pitchFamily="2" charset="0"/>
              </a:rPr>
              <a:t> Governments using public policies to combat inequitable social outcomes </a:t>
            </a:r>
            <a:r>
              <a:rPr lang="en-US" sz="2400" b="1" dirty="0">
                <a:solidFill>
                  <a:schemeClr val="bg1"/>
                </a:solidFill>
                <a:latin typeface="Andes Bold" panose="02000000000000000000" pitchFamily="2" charset="0"/>
              </a:rPr>
              <a:t>often commit publicly </a:t>
            </a:r>
            <a:r>
              <a:rPr lang="en-US" sz="2400" dirty="0">
                <a:solidFill>
                  <a:schemeClr val="bg1"/>
                </a:solidFill>
                <a:latin typeface="Andes" panose="02000000000000000000" pitchFamily="2" charset="0"/>
              </a:rPr>
              <a:t>to targets or national or international agreements.</a:t>
            </a:r>
          </a:p>
        </p:txBody>
      </p:sp>
    </p:spTree>
    <p:extLst>
      <p:ext uri="{BB962C8B-B14F-4D97-AF65-F5344CB8AC3E}">
        <p14:creationId xmlns:p14="http://schemas.microsoft.com/office/powerpoint/2010/main" val="20536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7A562F-0795-2893-56BB-A637F9D83049}"/>
              </a:ext>
            </a:extLst>
          </p:cNvPr>
          <p:cNvSpPr txBox="1"/>
          <p:nvPr/>
        </p:nvSpPr>
        <p:spPr>
          <a:xfrm>
            <a:off x="421851" y="418650"/>
            <a:ext cx="4360122" cy="276999"/>
          </a:xfrm>
          <a:prstGeom prst="rect">
            <a:avLst/>
          </a:prstGeom>
          <a:noFill/>
        </p:spPr>
        <p:txBody>
          <a:bodyPr wrap="square">
            <a:spAutoFit/>
          </a:bodyPr>
          <a:lstStyle/>
          <a:p>
            <a:r>
              <a:rPr lang="en-US" sz="1200" dirty="0">
                <a:solidFill>
                  <a:schemeClr val="bg1"/>
                </a:solidFill>
                <a:latin typeface="Andes" panose="02000000000000000000" pitchFamily="2" charset="0"/>
              </a:rPr>
              <a:t>WHAT IS ESSENTIAL IN SIMULATION TOOLS?</a:t>
            </a:r>
          </a:p>
        </p:txBody>
      </p:sp>
      <p:sp>
        <p:nvSpPr>
          <p:cNvPr id="4" name="TextBox 3">
            <a:extLst>
              <a:ext uri="{FF2B5EF4-FFF2-40B4-BE49-F238E27FC236}">
                <a16:creationId xmlns:a16="http://schemas.microsoft.com/office/drawing/2014/main" id="{4C37CAFA-893C-CF8D-4207-CCEF8DC3FCF0}"/>
              </a:ext>
            </a:extLst>
          </p:cNvPr>
          <p:cNvSpPr txBox="1"/>
          <p:nvPr/>
        </p:nvSpPr>
        <p:spPr>
          <a:xfrm>
            <a:off x="1953292" y="1620482"/>
            <a:ext cx="6952165" cy="3785652"/>
          </a:xfrm>
          <a:prstGeom prst="rect">
            <a:avLst/>
          </a:prstGeom>
          <a:noFill/>
        </p:spPr>
        <p:txBody>
          <a:bodyPr wrap="square">
            <a:spAutoFit/>
          </a:bodyPr>
          <a:lstStyle/>
          <a:p>
            <a:r>
              <a:rPr lang="en-US" sz="2000" b="1" dirty="0">
                <a:solidFill>
                  <a:schemeClr val="bg1"/>
                </a:solidFill>
                <a:latin typeface="Andes Bold" panose="02000000000000000000" pitchFamily="2" charset="0"/>
              </a:rPr>
              <a:t>User interface: </a:t>
            </a:r>
          </a:p>
          <a:p>
            <a:r>
              <a:rPr lang="en-US" sz="2000" dirty="0">
                <a:solidFill>
                  <a:schemeClr val="bg1"/>
                </a:solidFill>
                <a:latin typeface="Andes" panose="02000000000000000000" pitchFamily="2" charset="0"/>
              </a:rPr>
              <a:t>Creating a friendly, approachable, intuitive design.</a:t>
            </a:r>
          </a:p>
          <a:p>
            <a:endParaRPr lang="en-US" sz="2000" dirty="0">
              <a:solidFill>
                <a:schemeClr val="bg1"/>
              </a:solidFill>
              <a:latin typeface="Andes" panose="02000000000000000000" pitchFamily="2" charset="0"/>
            </a:endParaRPr>
          </a:p>
          <a:p>
            <a:r>
              <a:rPr lang="en-US" sz="2000" b="1" dirty="0">
                <a:solidFill>
                  <a:schemeClr val="bg1"/>
                </a:solidFill>
                <a:latin typeface="Andes Bold" panose="02000000000000000000" pitchFamily="2" charset="0"/>
              </a:rPr>
              <a:t>Applicability and policy relevance: </a:t>
            </a:r>
          </a:p>
          <a:p>
            <a:r>
              <a:rPr lang="en-US" sz="2000" dirty="0">
                <a:solidFill>
                  <a:schemeClr val="bg1"/>
                </a:solidFill>
                <a:latin typeface="Andes" panose="02000000000000000000" pitchFamily="2" charset="0"/>
              </a:rPr>
              <a:t>The tool should be able provide an empirical forecast regarding the impact of fiscal policy reforms that are relevant and feasible in the country in question.</a:t>
            </a:r>
          </a:p>
          <a:p>
            <a:endParaRPr lang="en-US" sz="2000" dirty="0">
              <a:solidFill>
                <a:schemeClr val="bg1"/>
              </a:solidFill>
              <a:latin typeface="Andes" panose="02000000000000000000" pitchFamily="2" charset="0"/>
            </a:endParaRPr>
          </a:p>
          <a:p>
            <a:r>
              <a:rPr lang="en-US" sz="2000" b="1" dirty="0">
                <a:solidFill>
                  <a:schemeClr val="bg1"/>
                </a:solidFill>
                <a:latin typeface="Andes Bold" panose="02000000000000000000" pitchFamily="2" charset="0"/>
              </a:rPr>
              <a:t>Human Resources: </a:t>
            </a:r>
          </a:p>
          <a:p>
            <a:r>
              <a:rPr lang="en-US" sz="2000" dirty="0">
                <a:solidFill>
                  <a:schemeClr val="bg1"/>
                </a:solidFill>
                <a:latin typeface="Andes" panose="02000000000000000000" pitchFamily="2" charset="0"/>
              </a:rPr>
              <a:t>The simulation tool is a “use it or lose it” proposition – when there are no individuals able to manipulate the tool its relevance will fade.</a:t>
            </a:r>
          </a:p>
        </p:txBody>
      </p:sp>
      <p:pic>
        <p:nvPicPr>
          <p:cNvPr id="6" name="Picture 5" descr="Icon&#10;&#10;Description automatically generated">
            <a:extLst>
              <a:ext uri="{FF2B5EF4-FFF2-40B4-BE49-F238E27FC236}">
                <a16:creationId xmlns:a16="http://schemas.microsoft.com/office/drawing/2014/main" id="{75C66F49-ACE9-B3E1-C4D2-C1505D6C30FE}"/>
              </a:ext>
            </a:extLst>
          </p:cNvPr>
          <p:cNvPicPr>
            <a:picLocks noChangeAspect="1"/>
          </p:cNvPicPr>
          <p:nvPr/>
        </p:nvPicPr>
        <p:blipFill>
          <a:blip r:embed="rId2"/>
          <a:stretch>
            <a:fillRect/>
          </a:stretch>
        </p:blipFill>
        <p:spPr>
          <a:xfrm>
            <a:off x="851220" y="4362964"/>
            <a:ext cx="857701" cy="857701"/>
          </a:xfrm>
          <a:prstGeom prst="rect">
            <a:avLst/>
          </a:prstGeom>
        </p:spPr>
      </p:pic>
      <p:pic>
        <p:nvPicPr>
          <p:cNvPr id="8" name="Picture 7" descr="Icon&#10;&#10;Description automatically generated">
            <a:extLst>
              <a:ext uri="{FF2B5EF4-FFF2-40B4-BE49-F238E27FC236}">
                <a16:creationId xmlns:a16="http://schemas.microsoft.com/office/drawing/2014/main" id="{FC7ADB13-DF5E-3782-BDC8-F861A98E9CC3}"/>
              </a:ext>
            </a:extLst>
          </p:cNvPr>
          <p:cNvPicPr>
            <a:picLocks noChangeAspect="1"/>
          </p:cNvPicPr>
          <p:nvPr/>
        </p:nvPicPr>
        <p:blipFill>
          <a:blip r:embed="rId3"/>
          <a:stretch>
            <a:fillRect/>
          </a:stretch>
        </p:blipFill>
        <p:spPr>
          <a:xfrm>
            <a:off x="851220" y="2856451"/>
            <a:ext cx="857701" cy="857701"/>
          </a:xfrm>
          <a:prstGeom prst="rect">
            <a:avLst/>
          </a:prstGeom>
        </p:spPr>
      </p:pic>
      <p:pic>
        <p:nvPicPr>
          <p:cNvPr id="10" name="Picture 9" descr="Icon&#10;&#10;Description automatically generated">
            <a:extLst>
              <a:ext uri="{FF2B5EF4-FFF2-40B4-BE49-F238E27FC236}">
                <a16:creationId xmlns:a16="http://schemas.microsoft.com/office/drawing/2014/main" id="{874C9B45-1FAB-A76A-0285-D1193B245363}"/>
              </a:ext>
            </a:extLst>
          </p:cNvPr>
          <p:cNvPicPr>
            <a:picLocks noChangeAspect="1"/>
          </p:cNvPicPr>
          <p:nvPr/>
        </p:nvPicPr>
        <p:blipFill>
          <a:blip r:embed="rId4"/>
          <a:stretch>
            <a:fillRect/>
          </a:stretch>
        </p:blipFill>
        <p:spPr>
          <a:xfrm>
            <a:off x="851221" y="1620482"/>
            <a:ext cx="857701" cy="857701"/>
          </a:xfrm>
          <a:prstGeom prst="rect">
            <a:avLst/>
          </a:prstGeom>
        </p:spPr>
      </p:pic>
    </p:spTree>
    <p:extLst>
      <p:ext uri="{BB962C8B-B14F-4D97-AF65-F5344CB8AC3E}">
        <p14:creationId xmlns:p14="http://schemas.microsoft.com/office/powerpoint/2010/main" val="39762384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par>
                                <p:cTn id="38" presetID="2" presetClass="entr" presetSubtype="8"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0-#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3185C616-CD20-C4E9-94AF-E4E04C7441A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D72BD6-7310-6B7E-26D8-95A7CDCB5296}"/>
              </a:ext>
            </a:extLst>
          </p:cNvPr>
          <p:cNvSpPr txBox="1"/>
          <p:nvPr/>
        </p:nvSpPr>
        <p:spPr>
          <a:xfrm>
            <a:off x="3644053" y="1255173"/>
            <a:ext cx="4937760" cy="2671565"/>
          </a:xfrm>
          <a:prstGeom prst="rect">
            <a:avLst/>
          </a:prstGeom>
          <a:noFill/>
        </p:spPr>
        <p:txBody>
          <a:bodyPr wrap="square">
            <a:spAutoFit/>
          </a:bodyPr>
          <a:lstStyle/>
          <a:p>
            <a:r>
              <a:rPr lang="en-US" sz="1600" b="1" dirty="0">
                <a:solidFill>
                  <a:srgbClr val="009CA7"/>
                </a:solidFill>
                <a:latin typeface="Andes Bold" panose="02000000000000000000" pitchFamily="2" charset="0"/>
              </a:rPr>
              <a:t>Primary / Proprietary Data</a:t>
            </a:r>
          </a:p>
          <a:p>
            <a:endParaRPr lang="en-US" sz="1600" dirty="0">
              <a:latin typeface="Andes" panose="02000000000000000000" pitchFamily="2" charset="0"/>
            </a:endParaRP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Stakeholder engagement, interviews, workshops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Household budget survey </a:t>
            </a:r>
          </a:p>
          <a:p>
            <a:pPr marL="285750" indent="-285750">
              <a:spcBef>
                <a:spcPts val="600"/>
              </a:spcBef>
              <a:buClr>
                <a:srgbClr val="009CA7"/>
              </a:buClr>
              <a:buFont typeface="Arial" panose="020B0604020202020204" pitchFamily="34" charset="0"/>
              <a:buChar char="•"/>
            </a:pPr>
            <a:r>
              <a:rPr lang="en-US" sz="1600" dirty="0">
                <a:latin typeface="Andes" panose="02000000000000000000" pitchFamily="2" charset="0"/>
              </a:rPr>
              <a:t>Budgetary and administrative data on programs, taxes and expenditures</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National Development plan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Sectoral Strategic plans</a:t>
            </a:r>
          </a:p>
        </p:txBody>
      </p:sp>
      <p:sp>
        <p:nvSpPr>
          <p:cNvPr id="5" name="TextBox 4">
            <a:extLst>
              <a:ext uri="{FF2B5EF4-FFF2-40B4-BE49-F238E27FC236}">
                <a16:creationId xmlns:a16="http://schemas.microsoft.com/office/drawing/2014/main" id="{F79F3A8E-F915-0211-AB20-F7BB9F2694E9}"/>
              </a:ext>
            </a:extLst>
          </p:cNvPr>
          <p:cNvSpPr txBox="1"/>
          <p:nvPr/>
        </p:nvSpPr>
        <p:spPr>
          <a:xfrm>
            <a:off x="5432214" y="5001736"/>
            <a:ext cx="3149600" cy="1286571"/>
          </a:xfrm>
          <a:prstGeom prst="rect">
            <a:avLst/>
          </a:prstGeom>
          <a:noFill/>
        </p:spPr>
        <p:txBody>
          <a:bodyPr wrap="square">
            <a:spAutoFit/>
          </a:bodyPr>
          <a:lstStyle/>
          <a:p>
            <a:r>
              <a:rPr lang="en-US" sz="1600" b="1" dirty="0">
                <a:solidFill>
                  <a:schemeClr val="accent2"/>
                </a:solidFill>
                <a:latin typeface="Andes Bold" panose="02000000000000000000" pitchFamily="2" charset="0"/>
              </a:rPr>
              <a:t>Secondary Data</a:t>
            </a:r>
          </a:p>
          <a:p>
            <a:endParaRPr lang="en-US" sz="1600" dirty="0">
              <a:latin typeface="Andes" panose="02000000000000000000" pitchFamily="2" charset="0"/>
            </a:endParaRP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PEFA or OBS</a:t>
            </a: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Public Expenditure Reviews</a:t>
            </a:r>
          </a:p>
        </p:txBody>
      </p:sp>
      <p:sp>
        <p:nvSpPr>
          <p:cNvPr id="12" name="TextBox 11">
            <a:extLst>
              <a:ext uri="{FF2B5EF4-FFF2-40B4-BE49-F238E27FC236}">
                <a16:creationId xmlns:a16="http://schemas.microsoft.com/office/drawing/2014/main" id="{1B09207B-FBF2-EA83-6D4D-4DEE90BAC532}"/>
              </a:ext>
            </a:extLst>
          </p:cNvPr>
          <p:cNvSpPr txBox="1"/>
          <p:nvPr/>
        </p:nvSpPr>
        <p:spPr>
          <a:xfrm>
            <a:off x="421851" y="418650"/>
            <a:ext cx="3527002"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WHAT DO WE NEED FOR RESULTS? </a:t>
            </a:r>
          </a:p>
        </p:txBody>
      </p:sp>
    </p:spTree>
    <p:extLst>
      <p:ext uri="{BB962C8B-B14F-4D97-AF65-F5344CB8AC3E}">
        <p14:creationId xmlns:p14="http://schemas.microsoft.com/office/powerpoint/2010/main" val="2956931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3185C616-CD20-C4E9-94AF-E4E04C7441A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D72BD6-7310-6B7E-26D8-95A7CDCB5296}"/>
              </a:ext>
            </a:extLst>
          </p:cNvPr>
          <p:cNvSpPr txBox="1"/>
          <p:nvPr/>
        </p:nvSpPr>
        <p:spPr>
          <a:xfrm>
            <a:off x="3644053" y="1255173"/>
            <a:ext cx="4937760" cy="2671565"/>
          </a:xfrm>
          <a:prstGeom prst="rect">
            <a:avLst/>
          </a:prstGeom>
          <a:noFill/>
        </p:spPr>
        <p:txBody>
          <a:bodyPr wrap="square">
            <a:spAutoFit/>
          </a:bodyPr>
          <a:lstStyle/>
          <a:p>
            <a:r>
              <a:rPr lang="en-US" sz="1600" b="1" dirty="0">
                <a:solidFill>
                  <a:srgbClr val="009CA7"/>
                </a:solidFill>
                <a:latin typeface="Andes Bold" panose="02000000000000000000" pitchFamily="2" charset="0"/>
              </a:rPr>
              <a:t>Primary / Proprietary Data</a:t>
            </a:r>
          </a:p>
          <a:p>
            <a:endParaRPr lang="en-US" sz="1600" dirty="0">
              <a:latin typeface="Andes" panose="02000000000000000000" pitchFamily="2" charset="0"/>
            </a:endParaRPr>
          </a:p>
          <a:p>
            <a:pPr marL="285750" indent="-285750">
              <a:lnSpc>
                <a:spcPct val="150000"/>
              </a:lnSpc>
              <a:buClr>
                <a:srgbClr val="009CA7"/>
              </a:buClr>
              <a:buFont typeface="Arial" panose="020B0604020202020204" pitchFamily="34" charset="0"/>
              <a:buChar char="•"/>
            </a:pPr>
            <a:r>
              <a:rPr lang="en-US" sz="1600" dirty="0">
                <a:solidFill>
                  <a:schemeClr val="bg2"/>
                </a:solidFill>
                <a:latin typeface="Andes" panose="02000000000000000000" pitchFamily="2" charset="0"/>
              </a:rPr>
              <a:t>Stakeholder engagement, interviews, workshops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Household budget survey </a:t>
            </a:r>
          </a:p>
          <a:p>
            <a:pPr marL="285750" indent="-285750">
              <a:spcBef>
                <a:spcPts val="600"/>
              </a:spcBef>
              <a:buClr>
                <a:srgbClr val="009CA7"/>
              </a:buClr>
              <a:buFont typeface="Arial" panose="020B0604020202020204" pitchFamily="34" charset="0"/>
              <a:buChar char="•"/>
            </a:pPr>
            <a:r>
              <a:rPr lang="en-US" sz="1600" dirty="0">
                <a:latin typeface="Andes" panose="02000000000000000000" pitchFamily="2" charset="0"/>
              </a:rPr>
              <a:t>Budgetary and administrative data on programs, taxes and expenditures</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National Development plan </a:t>
            </a:r>
          </a:p>
          <a:p>
            <a:pPr marL="285750" indent="-285750">
              <a:lnSpc>
                <a:spcPct val="150000"/>
              </a:lnSpc>
              <a:buClr>
                <a:srgbClr val="009CA7"/>
              </a:buClr>
              <a:buFont typeface="Arial" panose="020B0604020202020204" pitchFamily="34" charset="0"/>
              <a:buChar char="•"/>
            </a:pPr>
            <a:r>
              <a:rPr lang="en-US" sz="1600" dirty="0">
                <a:latin typeface="Andes" panose="02000000000000000000" pitchFamily="2" charset="0"/>
              </a:rPr>
              <a:t>Sectoral Strategic plans</a:t>
            </a:r>
          </a:p>
        </p:txBody>
      </p:sp>
      <p:sp>
        <p:nvSpPr>
          <p:cNvPr id="5" name="TextBox 4">
            <a:extLst>
              <a:ext uri="{FF2B5EF4-FFF2-40B4-BE49-F238E27FC236}">
                <a16:creationId xmlns:a16="http://schemas.microsoft.com/office/drawing/2014/main" id="{F79F3A8E-F915-0211-AB20-F7BB9F2694E9}"/>
              </a:ext>
            </a:extLst>
          </p:cNvPr>
          <p:cNvSpPr txBox="1"/>
          <p:nvPr/>
        </p:nvSpPr>
        <p:spPr>
          <a:xfrm>
            <a:off x="5432214" y="5001736"/>
            <a:ext cx="3149600" cy="1286571"/>
          </a:xfrm>
          <a:prstGeom prst="rect">
            <a:avLst/>
          </a:prstGeom>
          <a:noFill/>
        </p:spPr>
        <p:txBody>
          <a:bodyPr wrap="square">
            <a:spAutoFit/>
          </a:bodyPr>
          <a:lstStyle/>
          <a:p>
            <a:r>
              <a:rPr lang="en-US" sz="1600" b="1" dirty="0">
                <a:solidFill>
                  <a:schemeClr val="accent2"/>
                </a:solidFill>
                <a:latin typeface="Andes Bold" panose="02000000000000000000" pitchFamily="2" charset="0"/>
              </a:rPr>
              <a:t>Secondary Data</a:t>
            </a:r>
          </a:p>
          <a:p>
            <a:endParaRPr lang="en-US" sz="1600" dirty="0">
              <a:latin typeface="Andes" panose="02000000000000000000" pitchFamily="2" charset="0"/>
            </a:endParaRPr>
          </a:p>
          <a:p>
            <a:pPr marL="285750" indent="-285750">
              <a:lnSpc>
                <a:spcPct val="150000"/>
              </a:lnSpc>
              <a:buClr>
                <a:schemeClr val="accent2"/>
              </a:buClr>
              <a:buFont typeface="Arial" panose="020B0604020202020204" pitchFamily="34" charset="0"/>
              <a:buChar char="•"/>
            </a:pPr>
            <a:r>
              <a:rPr lang="en-US" sz="1600" dirty="0">
                <a:latin typeface="Andes" panose="02000000000000000000" pitchFamily="2" charset="0"/>
              </a:rPr>
              <a:t>PEFA or OBS</a:t>
            </a:r>
          </a:p>
          <a:p>
            <a:pPr marL="285750" indent="-285750">
              <a:lnSpc>
                <a:spcPct val="150000"/>
              </a:lnSpc>
              <a:buClr>
                <a:schemeClr val="accent2"/>
              </a:buClr>
              <a:buFont typeface="Arial" panose="020B0604020202020204" pitchFamily="34" charset="0"/>
              <a:buChar char="•"/>
            </a:pPr>
            <a:r>
              <a:rPr lang="en-US" sz="1600" dirty="0">
                <a:solidFill>
                  <a:schemeClr val="bg2"/>
                </a:solidFill>
                <a:latin typeface="Andes" panose="02000000000000000000" pitchFamily="2" charset="0"/>
              </a:rPr>
              <a:t>Public Expenditure Reviews</a:t>
            </a:r>
          </a:p>
        </p:txBody>
      </p:sp>
      <p:sp>
        <p:nvSpPr>
          <p:cNvPr id="12" name="TextBox 11">
            <a:extLst>
              <a:ext uri="{FF2B5EF4-FFF2-40B4-BE49-F238E27FC236}">
                <a16:creationId xmlns:a16="http://schemas.microsoft.com/office/drawing/2014/main" id="{1B09207B-FBF2-EA83-6D4D-4DEE90BAC532}"/>
              </a:ext>
            </a:extLst>
          </p:cNvPr>
          <p:cNvSpPr txBox="1"/>
          <p:nvPr/>
        </p:nvSpPr>
        <p:spPr>
          <a:xfrm>
            <a:off x="421851" y="418650"/>
            <a:ext cx="3527002"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WHAT DO WE NEED FOR RESULTS? </a:t>
            </a:r>
          </a:p>
        </p:txBody>
      </p:sp>
    </p:spTree>
    <p:extLst>
      <p:ext uri="{BB962C8B-B14F-4D97-AF65-F5344CB8AC3E}">
        <p14:creationId xmlns:p14="http://schemas.microsoft.com/office/powerpoint/2010/main" val="421522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8A0A3C-A5C7-80E9-E5F8-8041211B00CD}"/>
              </a:ext>
            </a:extLst>
          </p:cNvPr>
          <p:cNvSpPr txBox="1"/>
          <p:nvPr/>
        </p:nvSpPr>
        <p:spPr>
          <a:xfrm>
            <a:off x="6957393" y="2305615"/>
            <a:ext cx="4534230" cy="2246769"/>
          </a:xfrm>
          <a:prstGeom prst="rect">
            <a:avLst/>
          </a:prstGeom>
          <a:noFill/>
        </p:spPr>
        <p:txBody>
          <a:bodyPr wrap="square">
            <a:spAutoFit/>
          </a:bodyPr>
          <a:lstStyle/>
          <a:p>
            <a:r>
              <a:rPr lang="en-US" sz="2000" dirty="0">
                <a:solidFill>
                  <a:schemeClr val="bg1"/>
                </a:solidFill>
                <a:latin typeface="Andes" panose="02000000000000000000" pitchFamily="2" charset="0"/>
              </a:rPr>
              <a:t>Lead: Analytical mastermind; convener</a:t>
            </a:r>
          </a:p>
          <a:p>
            <a:endParaRPr lang="en-US" sz="2000" dirty="0">
              <a:solidFill>
                <a:schemeClr val="bg1"/>
              </a:solidFill>
              <a:latin typeface="Andes" panose="02000000000000000000" pitchFamily="2" charset="0"/>
            </a:endParaRPr>
          </a:p>
          <a:p>
            <a:r>
              <a:rPr lang="en-US" sz="2000" dirty="0">
                <a:solidFill>
                  <a:schemeClr val="bg1"/>
                </a:solidFill>
                <a:latin typeface="Andes" panose="02000000000000000000" pitchFamily="2" charset="0"/>
              </a:rPr>
              <a:t>Co-lead: Departmental Liaison </a:t>
            </a:r>
          </a:p>
          <a:p>
            <a:endParaRPr lang="en-US" sz="2000" dirty="0">
              <a:solidFill>
                <a:schemeClr val="bg1"/>
              </a:solidFill>
              <a:latin typeface="Andes" panose="02000000000000000000" pitchFamily="2" charset="0"/>
            </a:endParaRPr>
          </a:p>
          <a:p>
            <a:r>
              <a:rPr lang="en-US" sz="2000" dirty="0">
                <a:solidFill>
                  <a:schemeClr val="bg1"/>
                </a:solidFill>
                <a:latin typeface="Andes" panose="02000000000000000000" pitchFamily="2" charset="0"/>
              </a:rPr>
              <a:t>Researchers: 1 to 2 individuals capable of producing analytics or translating analytics into policy action plans.</a:t>
            </a:r>
          </a:p>
        </p:txBody>
      </p:sp>
      <p:sp>
        <p:nvSpPr>
          <p:cNvPr id="5" name="TextBox 4">
            <a:extLst>
              <a:ext uri="{FF2B5EF4-FFF2-40B4-BE49-F238E27FC236}">
                <a16:creationId xmlns:a16="http://schemas.microsoft.com/office/drawing/2014/main" id="{CE2C6EE2-86FC-10F9-5D1E-7360C9E6106D}"/>
              </a:ext>
            </a:extLst>
          </p:cNvPr>
          <p:cNvSpPr txBox="1"/>
          <p:nvPr/>
        </p:nvSpPr>
        <p:spPr>
          <a:xfrm>
            <a:off x="421850" y="418650"/>
            <a:ext cx="4913475"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EQUITY IMPACTS TEAM – WHO IS NECESSARY?</a:t>
            </a:r>
          </a:p>
        </p:txBody>
      </p:sp>
      <p:pic>
        <p:nvPicPr>
          <p:cNvPr id="8" name="Picture 7">
            <a:extLst>
              <a:ext uri="{FF2B5EF4-FFF2-40B4-BE49-F238E27FC236}">
                <a16:creationId xmlns:a16="http://schemas.microsoft.com/office/drawing/2014/main" id="{95C3CA01-42EE-818E-CDF5-D2B89D60C1DC}"/>
              </a:ext>
            </a:extLst>
          </p:cNvPr>
          <p:cNvPicPr>
            <a:picLocks noChangeAspect="1"/>
          </p:cNvPicPr>
          <p:nvPr/>
        </p:nvPicPr>
        <p:blipFill>
          <a:blip r:embed="rId2"/>
          <a:stretch>
            <a:fillRect/>
          </a:stretch>
        </p:blipFill>
        <p:spPr>
          <a:xfrm>
            <a:off x="629666" y="1636684"/>
            <a:ext cx="4127395" cy="4361021"/>
          </a:xfrm>
          <a:prstGeom prst="rect">
            <a:avLst/>
          </a:prstGeom>
        </p:spPr>
      </p:pic>
    </p:spTree>
    <p:extLst>
      <p:ext uri="{BB962C8B-B14F-4D97-AF65-F5344CB8AC3E}">
        <p14:creationId xmlns:p14="http://schemas.microsoft.com/office/powerpoint/2010/main" val="235897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81C73-6C52-AA30-05F5-5EA4E1E68E81}"/>
              </a:ext>
            </a:extLst>
          </p:cNvPr>
          <p:cNvSpPr txBox="1"/>
          <p:nvPr/>
        </p:nvSpPr>
        <p:spPr>
          <a:xfrm>
            <a:off x="421851" y="418650"/>
            <a:ext cx="4360122" cy="276999"/>
          </a:xfrm>
          <a:prstGeom prst="rect">
            <a:avLst/>
          </a:prstGeom>
          <a:noFill/>
        </p:spPr>
        <p:txBody>
          <a:bodyPr wrap="square">
            <a:spAutoFit/>
          </a:bodyPr>
          <a:lstStyle/>
          <a:p>
            <a:r>
              <a:rPr lang="en-US" sz="1200" dirty="0">
                <a:solidFill>
                  <a:schemeClr val="bg1"/>
                </a:solidFill>
                <a:latin typeface="Andes" panose="02000000000000000000" pitchFamily="2" charset="0"/>
              </a:rPr>
              <a:t>CONCLUSION</a:t>
            </a:r>
          </a:p>
        </p:txBody>
      </p:sp>
      <p:sp>
        <p:nvSpPr>
          <p:cNvPr id="4" name="TextBox 3">
            <a:extLst>
              <a:ext uri="{FF2B5EF4-FFF2-40B4-BE49-F238E27FC236}">
                <a16:creationId xmlns:a16="http://schemas.microsoft.com/office/drawing/2014/main" id="{5FD4386D-D4DE-9456-61C6-C28C1ECA03B7}"/>
              </a:ext>
            </a:extLst>
          </p:cNvPr>
          <p:cNvSpPr txBox="1"/>
          <p:nvPr/>
        </p:nvSpPr>
        <p:spPr>
          <a:xfrm>
            <a:off x="421850" y="1397675"/>
            <a:ext cx="8054239" cy="2677656"/>
          </a:xfrm>
          <a:prstGeom prst="rect">
            <a:avLst/>
          </a:prstGeom>
          <a:noFill/>
        </p:spPr>
        <p:txBody>
          <a:bodyPr wrap="square">
            <a:spAutoFit/>
          </a:bodyPr>
          <a:lstStyle/>
          <a:p>
            <a:r>
              <a:rPr lang="en-US" sz="2400" dirty="0">
                <a:solidFill>
                  <a:schemeClr val="bg1"/>
                </a:solidFill>
                <a:latin typeface="Andes" panose="02000000000000000000" pitchFamily="2" charset="0"/>
              </a:rPr>
              <a:t>Committing public policies to improve equity is admirable; judging whether public policies are having the desired impact is not always obvious.</a:t>
            </a:r>
          </a:p>
          <a:p>
            <a:endParaRPr lang="en-US" sz="2400" dirty="0">
              <a:solidFill>
                <a:schemeClr val="bg1"/>
              </a:solidFill>
              <a:latin typeface="Andes" panose="02000000000000000000" pitchFamily="2" charset="0"/>
            </a:endParaRPr>
          </a:p>
          <a:p>
            <a:r>
              <a:rPr lang="en-US" sz="2400" dirty="0">
                <a:solidFill>
                  <a:schemeClr val="bg1"/>
                </a:solidFill>
                <a:latin typeface="Andes" panose="02000000000000000000" pitchFamily="2" charset="0"/>
              </a:rPr>
              <a:t>Positive progress on equity goals can be made in the processes which are followed to generate budgets, development plans, and in policy formulation…</a:t>
            </a:r>
          </a:p>
        </p:txBody>
      </p:sp>
    </p:spTree>
    <p:extLst>
      <p:ext uri="{BB962C8B-B14F-4D97-AF65-F5344CB8AC3E}">
        <p14:creationId xmlns:p14="http://schemas.microsoft.com/office/powerpoint/2010/main" val="5433154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5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336184-B894-F477-46EE-AEF697B77153}"/>
              </a:ext>
            </a:extLst>
          </p:cNvPr>
          <p:cNvSpPr txBox="1"/>
          <p:nvPr/>
        </p:nvSpPr>
        <p:spPr>
          <a:xfrm>
            <a:off x="421851" y="418650"/>
            <a:ext cx="4360122" cy="276999"/>
          </a:xfrm>
          <a:prstGeom prst="rect">
            <a:avLst/>
          </a:prstGeom>
          <a:noFill/>
        </p:spPr>
        <p:txBody>
          <a:bodyPr wrap="square">
            <a:spAutoFit/>
          </a:bodyPr>
          <a:lstStyle/>
          <a:p>
            <a:r>
              <a:rPr lang="en-US" sz="1200" dirty="0">
                <a:solidFill>
                  <a:schemeClr val="bg1"/>
                </a:solidFill>
                <a:latin typeface="Andes" panose="02000000000000000000" pitchFamily="2" charset="0"/>
              </a:rPr>
              <a:t>CONCLUSION</a:t>
            </a:r>
            <a:endParaRPr lang="en-US" sz="1600" dirty="0">
              <a:solidFill>
                <a:schemeClr val="bg1"/>
              </a:solidFill>
              <a:latin typeface="Andes" panose="02000000000000000000" pitchFamily="2" charset="0"/>
            </a:endParaRPr>
          </a:p>
        </p:txBody>
      </p:sp>
      <p:sp>
        <p:nvSpPr>
          <p:cNvPr id="3" name="TextBox 2">
            <a:extLst>
              <a:ext uri="{FF2B5EF4-FFF2-40B4-BE49-F238E27FC236}">
                <a16:creationId xmlns:a16="http://schemas.microsoft.com/office/drawing/2014/main" id="{B3667033-3450-F22A-0B29-4C9680BF4C04}"/>
              </a:ext>
            </a:extLst>
          </p:cNvPr>
          <p:cNvSpPr txBox="1"/>
          <p:nvPr/>
        </p:nvSpPr>
        <p:spPr>
          <a:xfrm>
            <a:off x="421850" y="1397675"/>
            <a:ext cx="8054239" cy="3046988"/>
          </a:xfrm>
          <a:prstGeom prst="rect">
            <a:avLst/>
          </a:prstGeom>
          <a:noFill/>
        </p:spPr>
        <p:txBody>
          <a:bodyPr wrap="square">
            <a:spAutoFit/>
          </a:bodyPr>
          <a:lstStyle/>
          <a:p>
            <a:r>
              <a:rPr lang="en-US" sz="2400" dirty="0">
                <a:solidFill>
                  <a:schemeClr val="bg1"/>
                </a:solidFill>
                <a:latin typeface="Andes" panose="02000000000000000000" pitchFamily="2" charset="0"/>
              </a:rPr>
              <a:t>…and in the execution of policies, programs, and plans, where the tangible benefits created from public policies reach individuals, and where individuals are asked to part with private resources (taxes) in order to partially fund those expenditures…</a:t>
            </a:r>
          </a:p>
          <a:p>
            <a:endParaRPr lang="en-US" sz="2400" dirty="0">
              <a:solidFill>
                <a:schemeClr val="bg1"/>
              </a:solidFill>
              <a:latin typeface="Andes" panose="02000000000000000000" pitchFamily="2" charset="0"/>
            </a:endParaRPr>
          </a:p>
          <a:p>
            <a:r>
              <a:rPr lang="en-US" sz="2400" dirty="0">
                <a:solidFill>
                  <a:schemeClr val="bg1"/>
                </a:solidFill>
                <a:latin typeface="Andes" panose="02000000000000000000" pitchFamily="2" charset="0"/>
              </a:rPr>
              <a:t>…and in the desire for reform when policies are having less of a positive equity impact than they should.</a:t>
            </a:r>
          </a:p>
        </p:txBody>
      </p:sp>
    </p:spTree>
    <p:extLst>
      <p:ext uri="{BB962C8B-B14F-4D97-AF65-F5344CB8AC3E}">
        <p14:creationId xmlns:p14="http://schemas.microsoft.com/office/powerpoint/2010/main" val="76488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B4E74B6-143C-859D-6229-7861D676F80A}"/>
              </a:ext>
            </a:extLst>
          </p:cNvPr>
          <p:cNvPicPr>
            <a:picLocks noChangeAspect="1"/>
          </p:cNvPicPr>
          <p:nvPr/>
        </p:nvPicPr>
        <p:blipFill>
          <a:blip r:embed="rId2"/>
          <a:stretch>
            <a:fillRect/>
          </a:stretch>
        </p:blipFill>
        <p:spPr>
          <a:xfrm>
            <a:off x="470287" y="1264539"/>
            <a:ext cx="5334000" cy="46355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BA0A7912-B9CC-922A-31DF-5C10E4BB3D42}"/>
              </a:ext>
            </a:extLst>
          </p:cNvPr>
          <p:cNvPicPr>
            <a:picLocks noChangeAspect="1"/>
          </p:cNvPicPr>
          <p:nvPr/>
        </p:nvPicPr>
        <p:blipFill>
          <a:blip r:embed="rId3"/>
          <a:stretch>
            <a:fillRect/>
          </a:stretch>
        </p:blipFill>
        <p:spPr>
          <a:xfrm>
            <a:off x="2046591" y="2551921"/>
            <a:ext cx="906849" cy="2048035"/>
          </a:xfrm>
          <a:prstGeom prst="rect">
            <a:avLst/>
          </a:prstGeom>
        </p:spPr>
      </p:pic>
      <p:sp>
        <p:nvSpPr>
          <p:cNvPr id="5" name="TextBox 4">
            <a:extLst>
              <a:ext uri="{FF2B5EF4-FFF2-40B4-BE49-F238E27FC236}">
                <a16:creationId xmlns:a16="http://schemas.microsoft.com/office/drawing/2014/main" id="{44CA0281-9EAC-5625-BB8D-A4A2E9C724B4}"/>
              </a:ext>
            </a:extLst>
          </p:cNvPr>
          <p:cNvSpPr txBox="1"/>
          <p:nvPr/>
        </p:nvSpPr>
        <p:spPr>
          <a:xfrm>
            <a:off x="6705766" y="2459504"/>
            <a:ext cx="5109871" cy="1938992"/>
          </a:xfrm>
          <a:prstGeom prst="rect">
            <a:avLst/>
          </a:prstGeom>
          <a:noFill/>
        </p:spPr>
        <p:txBody>
          <a:bodyPr wrap="square">
            <a:spAutoFit/>
          </a:bodyPr>
          <a:lstStyle/>
          <a:p>
            <a:r>
              <a:rPr lang="en-US" sz="2400" dirty="0">
                <a:solidFill>
                  <a:schemeClr val="bg1"/>
                </a:solidFill>
                <a:latin typeface="Andes" panose="02000000000000000000" pitchFamily="2" charset="0"/>
              </a:rPr>
              <a:t>Equity analysis at all 3 phases allows governments to go beyond targets and indicators and provide context and forward-looking momentum for policy reform.</a:t>
            </a:r>
          </a:p>
        </p:txBody>
      </p:sp>
      <p:sp>
        <p:nvSpPr>
          <p:cNvPr id="6" name="TextBox 5">
            <a:extLst>
              <a:ext uri="{FF2B5EF4-FFF2-40B4-BE49-F238E27FC236}">
                <a16:creationId xmlns:a16="http://schemas.microsoft.com/office/drawing/2014/main" id="{311E2EA3-916B-F187-884C-8B2776494080}"/>
              </a:ext>
            </a:extLst>
          </p:cNvPr>
          <p:cNvSpPr txBox="1"/>
          <p:nvPr/>
        </p:nvSpPr>
        <p:spPr>
          <a:xfrm>
            <a:off x="421851" y="418650"/>
            <a:ext cx="4360122" cy="276999"/>
          </a:xfrm>
          <a:prstGeom prst="rect">
            <a:avLst/>
          </a:prstGeom>
          <a:noFill/>
        </p:spPr>
        <p:txBody>
          <a:bodyPr wrap="square">
            <a:spAutoFit/>
          </a:bodyPr>
          <a:lstStyle/>
          <a:p>
            <a:r>
              <a:rPr lang="en-US" sz="1200" dirty="0">
                <a:solidFill>
                  <a:schemeClr val="tx1">
                    <a:lumMod val="50000"/>
                    <a:lumOff val="50000"/>
                  </a:schemeClr>
                </a:solidFill>
                <a:latin typeface="Andes" panose="02000000000000000000" pitchFamily="2" charset="0"/>
              </a:rPr>
              <a:t>CONCLUSION</a:t>
            </a:r>
          </a:p>
        </p:txBody>
      </p:sp>
    </p:spTree>
    <p:extLst>
      <p:ext uri="{BB962C8B-B14F-4D97-AF65-F5344CB8AC3E}">
        <p14:creationId xmlns:p14="http://schemas.microsoft.com/office/powerpoint/2010/main" val="285269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900" decel="100000" fill="hold"/>
                                        <p:tgtEl>
                                          <p:spTgt spid="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E16A28-0297-BBE5-F2B0-EE856910EB1A}"/>
              </a:ext>
            </a:extLst>
          </p:cNvPr>
          <p:cNvSpPr txBox="1"/>
          <p:nvPr/>
        </p:nvSpPr>
        <p:spPr>
          <a:xfrm>
            <a:off x="421851" y="418650"/>
            <a:ext cx="1454084" cy="276999"/>
          </a:xfrm>
          <a:prstGeom prst="rect">
            <a:avLst/>
          </a:prstGeom>
          <a:noFill/>
        </p:spPr>
        <p:txBody>
          <a:bodyPr wrap="square">
            <a:spAutoFit/>
          </a:bodyPr>
          <a:lstStyle/>
          <a:p>
            <a:r>
              <a:rPr lang="en-US" sz="1200" dirty="0">
                <a:solidFill>
                  <a:schemeClr val="bg1"/>
                </a:solidFill>
                <a:latin typeface="Andes" panose="02000000000000000000" pitchFamily="2" charset="0"/>
              </a:rPr>
              <a:t>MOTIVATION</a:t>
            </a:r>
          </a:p>
        </p:txBody>
      </p:sp>
      <p:sp>
        <p:nvSpPr>
          <p:cNvPr id="5" name="TextBox 4">
            <a:extLst>
              <a:ext uri="{FF2B5EF4-FFF2-40B4-BE49-F238E27FC236}">
                <a16:creationId xmlns:a16="http://schemas.microsoft.com/office/drawing/2014/main" id="{FC050CC0-62C8-B572-9008-2F94103888E7}"/>
              </a:ext>
            </a:extLst>
          </p:cNvPr>
          <p:cNvSpPr txBox="1"/>
          <p:nvPr/>
        </p:nvSpPr>
        <p:spPr>
          <a:xfrm>
            <a:off x="638961" y="2445552"/>
            <a:ext cx="3405592" cy="2369880"/>
          </a:xfrm>
          <a:prstGeom prst="rect">
            <a:avLst/>
          </a:prstGeom>
          <a:noFill/>
        </p:spPr>
        <p:txBody>
          <a:bodyPr wrap="square">
            <a:spAutoFit/>
          </a:bodyPr>
          <a:lstStyle/>
          <a:p>
            <a:r>
              <a:rPr lang="en-US" sz="2400" dirty="0">
                <a:latin typeface="ANDESMEDIUM" panose="02000000000000000000" pitchFamily="2" charset="0"/>
              </a:rPr>
              <a:t>For example:</a:t>
            </a:r>
          </a:p>
          <a:p>
            <a:endParaRPr lang="en-US" sz="2400" dirty="0">
              <a:latin typeface="Andes" panose="02000000000000000000" pitchFamily="2" charset="0"/>
            </a:endParaRPr>
          </a:p>
          <a:p>
            <a:r>
              <a:rPr lang="en-US" sz="2000" dirty="0">
                <a:latin typeface="Andes" panose="02000000000000000000" pitchFamily="2" charset="0"/>
              </a:rPr>
              <a:t>Agreeing to the Sustainable Development Goals (2030) framework and the “Leave no one behind” promise written into that framework.</a:t>
            </a:r>
          </a:p>
        </p:txBody>
      </p:sp>
      <p:grpSp>
        <p:nvGrpSpPr>
          <p:cNvPr id="2" name="Group 1">
            <a:extLst>
              <a:ext uri="{FF2B5EF4-FFF2-40B4-BE49-F238E27FC236}">
                <a16:creationId xmlns:a16="http://schemas.microsoft.com/office/drawing/2014/main" id="{13CC86FF-0EBA-8E91-0125-007DE4633873}"/>
              </a:ext>
            </a:extLst>
          </p:cNvPr>
          <p:cNvGrpSpPr/>
          <p:nvPr/>
        </p:nvGrpSpPr>
        <p:grpSpPr>
          <a:xfrm>
            <a:off x="4638818" y="2003061"/>
            <a:ext cx="6897638" cy="3385532"/>
            <a:chOff x="4638818" y="2003061"/>
            <a:chExt cx="6897638" cy="3385532"/>
          </a:xfrm>
        </p:grpSpPr>
        <p:pic>
          <p:nvPicPr>
            <p:cNvPr id="9" name="Picture 8" descr="A picture containing shape&#10;&#10;Description automatically generated">
              <a:extLst>
                <a:ext uri="{FF2B5EF4-FFF2-40B4-BE49-F238E27FC236}">
                  <a16:creationId xmlns:a16="http://schemas.microsoft.com/office/drawing/2014/main" id="{2A82DC2D-1683-48AA-C9C2-A79744E56326}"/>
                </a:ext>
              </a:extLst>
            </p:cNvPr>
            <p:cNvPicPr>
              <a:picLocks noChangeAspect="1"/>
            </p:cNvPicPr>
            <p:nvPr/>
          </p:nvPicPr>
          <p:blipFill>
            <a:blip r:embed="rId2"/>
            <a:stretch>
              <a:fillRect/>
            </a:stretch>
          </p:blipFill>
          <p:spPr>
            <a:xfrm>
              <a:off x="10482356" y="2003061"/>
              <a:ext cx="1054100" cy="1054100"/>
            </a:xfrm>
            <a:prstGeom prst="rect">
              <a:avLst/>
            </a:prstGeom>
          </p:spPr>
        </p:pic>
        <p:pic>
          <p:nvPicPr>
            <p:cNvPr id="11" name="Picture 10" descr="Text&#10;&#10;Description automatically generated">
              <a:extLst>
                <a:ext uri="{FF2B5EF4-FFF2-40B4-BE49-F238E27FC236}">
                  <a16:creationId xmlns:a16="http://schemas.microsoft.com/office/drawing/2014/main" id="{E99ADFBA-0F4F-EA0B-D253-4F8EBF70365D}"/>
                </a:ext>
              </a:extLst>
            </p:cNvPr>
            <p:cNvPicPr>
              <a:picLocks noChangeAspect="1"/>
            </p:cNvPicPr>
            <p:nvPr/>
          </p:nvPicPr>
          <p:blipFill>
            <a:blip r:embed="rId3"/>
            <a:stretch>
              <a:fillRect/>
            </a:stretch>
          </p:blipFill>
          <p:spPr>
            <a:xfrm>
              <a:off x="4638818" y="2003061"/>
              <a:ext cx="1054100" cy="1054100"/>
            </a:xfrm>
            <a:prstGeom prst="rect">
              <a:avLst/>
            </a:prstGeom>
          </p:spPr>
        </p:pic>
        <p:pic>
          <p:nvPicPr>
            <p:cNvPr id="13" name="Picture 12" descr="Icon&#10;&#10;Description automatically generated">
              <a:extLst>
                <a:ext uri="{FF2B5EF4-FFF2-40B4-BE49-F238E27FC236}">
                  <a16:creationId xmlns:a16="http://schemas.microsoft.com/office/drawing/2014/main" id="{71802049-62AC-601A-7D7B-7B2EB10B3A8E}"/>
                </a:ext>
              </a:extLst>
            </p:cNvPr>
            <p:cNvPicPr>
              <a:picLocks noChangeAspect="1"/>
            </p:cNvPicPr>
            <p:nvPr/>
          </p:nvPicPr>
          <p:blipFill>
            <a:blip r:embed="rId4"/>
            <a:stretch>
              <a:fillRect/>
            </a:stretch>
          </p:blipFill>
          <p:spPr>
            <a:xfrm>
              <a:off x="5810589" y="2003061"/>
              <a:ext cx="1054100" cy="1054100"/>
            </a:xfrm>
            <a:prstGeom prst="rect">
              <a:avLst/>
            </a:prstGeom>
          </p:spPr>
        </p:pic>
        <p:pic>
          <p:nvPicPr>
            <p:cNvPr id="15" name="Picture 14" descr="Graphical user interface, icon&#10;&#10;Description automatically generated">
              <a:extLst>
                <a:ext uri="{FF2B5EF4-FFF2-40B4-BE49-F238E27FC236}">
                  <a16:creationId xmlns:a16="http://schemas.microsoft.com/office/drawing/2014/main" id="{458747AE-EEE7-B105-AED7-FC59988D5E48}"/>
                </a:ext>
              </a:extLst>
            </p:cNvPr>
            <p:cNvPicPr>
              <a:picLocks noChangeAspect="1"/>
            </p:cNvPicPr>
            <p:nvPr/>
          </p:nvPicPr>
          <p:blipFill>
            <a:blip r:embed="rId5"/>
            <a:stretch>
              <a:fillRect/>
            </a:stretch>
          </p:blipFill>
          <p:spPr>
            <a:xfrm>
              <a:off x="6979019" y="2003061"/>
              <a:ext cx="1054100" cy="1054100"/>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7CD6F19C-48A9-9075-CF8B-48A4ADC7BD0C}"/>
                </a:ext>
              </a:extLst>
            </p:cNvPr>
            <p:cNvPicPr>
              <a:picLocks noChangeAspect="1"/>
            </p:cNvPicPr>
            <p:nvPr/>
          </p:nvPicPr>
          <p:blipFill>
            <a:blip r:embed="rId6"/>
            <a:stretch>
              <a:fillRect/>
            </a:stretch>
          </p:blipFill>
          <p:spPr>
            <a:xfrm>
              <a:off x="8147449" y="2003061"/>
              <a:ext cx="1054100" cy="1054100"/>
            </a:xfrm>
            <a:prstGeom prst="rect">
              <a:avLst/>
            </a:prstGeom>
          </p:spPr>
        </p:pic>
        <p:pic>
          <p:nvPicPr>
            <p:cNvPr id="19" name="Picture 18" descr="Icon&#10;&#10;Description automatically generated">
              <a:extLst>
                <a:ext uri="{FF2B5EF4-FFF2-40B4-BE49-F238E27FC236}">
                  <a16:creationId xmlns:a16="http://schemas.microsoft.com/office/drawing/2014/main" id="{359DE623-3C8C-44F9-432C-2791935B5547}"/>
                </a:ext>
              </a:extLst>
            </p:cNvPr>
            <p:cNvPicPr>
              <a:picLocks noChangeAspect="1"/>
            </p:cNvPicPr>
            <p:nvPr/>
          </p:nvPicPr>
          <p:blipFill>
            <a:blip r:embed="rId7"/>
            <a:stretch>
              <a:fillRect/>
            </a:stretch>
          </p:blipFill>
          <p:spPr>
            <a:xfrm>
              <a:off x="9315879" y="2003061"/>
              <a:ext cx="1054100" cy="1054100"/>
            </a:xfrm>
            <a:prstGeom prst="rect">
              <a:avLst/>
            </a:prstGeom>
          </p:spPr>
        </p:pic>
        <p:pic>
          <p:nvPicPr>
            <p:cNvPr id="21" name="Picture 20" descr="Icon&#10;&#10;Description automatically generated">
              <a:extLst>
                <a:ext uri="{FF2B5EF4-FFF2-40B4-BE49-F238E27FC236}">
                  <a16:creationId xmlns:a16="http://schemas.microsoft.com/office/drawing/2014/main" id="{1F342A5B-F9F3-58D1-93CD-B74D557D4EB6}"/>
                </a:ext>
              </a:extLst>
            </p:cNvPr>
            <p:cNvPicPr>
              <a:picLocks noChangeAspect="1"/>
            </p:cNvPicPr>
            <p:nvPr/>
          </p:nvPicPr>
          <p:blipFill>
            <a:blip r:embed="rId8"/>
            <a:stretch>
              <a:fillRect/>
            </a:stretch>
          </p:blipFill>
          <p:spPr>
            <a:xfrm>
              <a:off x="4642159" y="3168777"/>
              <a:ext cx="1054100" cy="1054100"/>
            </a:xfrm>
            <a:prstGeom prst="rect">
              <a:avLst/>
            </a:prstGeom>
          </p:spPr>
        </p:pic>
        <p:pic>
          <p:nvPicPr>
            <p:cNvPr id="23" name="Picture 22" descr="Icon&#10;&#10;Description automatically generated">
              <a:extLst>
                <a:ext uri="{FF2B5EF4-FFF2-40B4-BE49-F238E27FC236}">
                  <a16:creationId xmlns:a16="http://schemas.microsoft.com/office/drawing/2014/main" id="{C8C2C83B-0007-4FA0-6376-A329BDC9C3C3}"/>
                </a:ext>
              </a:extLst>
            </p:cNvPr>
            <p:cNvPicPr>
              <a:picLocks noChangeAspect="1"/>
            </p:cNvPicPr>
            <p:nvPr/>
          </p:nvPicPr>
          <p:blipFill>
            <a:blip r:embed="rId9"/>
            <a:stretch>
              <a:fillRect/>
            </a:stretch>
          </p:blipFill>
          <p:spPr>
            <a:xfrm>
              <a:off x="5810589" y="3168777"/>
              <a:ext cx="1054100" cy="1054100"/>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52E100FF-989C-A599-CCC6-7EC540A574F2}"/>
                </a:ext>
              </a:extLst>
            </p:cNvPr>
            <p:cNvPicPr>
              <a:picLocks noChangeAspect="1"/>
            </p:cNvPicPr>
            <p:nvPr/>
          </p:nvPicPr>
          <p:blipFill>
            <a:blip r:embed="rId10"/>
            <a:stretch>
              <a:fillRect/>
            </a:stretch>
          </p:blipFill>
          <p:spPr>
            <a:xfrm>
              <a:off x="6979019" y="3159076"/>
              <a:ext cx="1054100" cy="1054100"/>
            </a:xfrm>
            <a:prstGeom prst="rect">
              <a:avLst/>
            </a:prstGeom>
          </p:spPr>
        </p:pic>
        <p:pic>
          <p:nvPicPr>
            <p:cNvPr id="27" name="Picture 26" descr="A red background with white text&#10;&#10;Description automatically generated with low confidence">
              <a:extLst>
                <a:ext uri="{FF2B5EF4-FFF2-40B4-BE49-F238E27FC236}">
                  <a16:creationId xmlns:a16="http://schemas.microsoft.com/office/drawing/2014/main" id="{BC3B8A86-6420-5EED-10AD-1E87ACE3035E}"/>
                </a:ext>
              </a:extLst>
            </p:cNvPr>
            <p:cNvPicPr>
              <a:picLocks noChangeAspect="1"/>
            </p:cNvPicPr>
            <p:nvPr/>
          </p:nvPicPr>
          <p:blipFill>
            <a:blip r:embed="rId11"/>
            <a:stretch>
              <a:fillRect/>
            </a:stretch>
          </p:blipFill>
          <p:spPr>
            <a:xfrm>
              <a:off x="8147449" y="3159076"/>
              <a:ext cx="1054100" cy="1054100"/>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797620E-6255-F9DD-BBAD-5009882EDC87}"/>
                </a:ext>
              </a:extLst>
            </p:cNvPr>
            <p:cNvPicPr>
              <a:picLocks noChangeAspect="1"/>
            </p:cNvPicPr>
            <p:nvPr/>
          </p:nvPicPr>
          <p:blipFill>
            <a:blip r:embed="rId12"/>
            <a:stretch>
              <a:fillRect/>
            </a:stretch>
          </p:blipFill>
          <p:spPr>
            <a:xfrm>
              <a:off x="9315879" y="3159076"/>
              <a:ext cx="1054100" cy="1054100"/>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C7498A86-A681-1F07-8905-1A41A5A0BA7E}"/>
                </a:ext>
              </a:extLst>
            </p:cNvPr>
            <p:cNvPicPr>
              <a:picLocks noChangeAspect="1"/>
            </p:cNvPicPr>
            <p:nvPr/>
          </p:nvPicPr>
          <p:blipFill>
            <a:blip r:embed="rId13"/>
            <a:stretch>
              <a:fillRect/>
            </a:stretch>
          </p:blipFill>
          <p:spPr>
            <a:xfrm>
              <a:off x="10482356" y="3168777"/>
              <a:ext cx="1054100" cy="1054100"/>
            </a:xfrm>
            <a:prstGeom prst="rect">
              <a:avLst/>
            </a:prstGeom>
          </p:spPr>
        </p:pic>
        <p:pic>
          <p:nvPicPr>
            <p:cNvPr id="33" name="Picture 32" descr="A picture containing graphical user interface&#10;&#10;Description automatically generated">
              <a:extLst>
                <a:ext uri="{FF2B5EF4-FFF2-40B4-BE49-F238E27FC236}">
                  <a16:creationId xmlns:a16="http://schemas.microsoft.com/office/drawing/2014/main" id="{80D25155-DFFE-AC60-5637-1C990964CB83}"/>
                </a:ext>
              </a:extLst>
            </p:cNvPr>
            <p:cNvPicPr>
              <a:picLocks noChangeAspect="1"/>
            </p:cNvPicPr>
            <p:nvPr/>
          </p:nvPicPr>
          <p:blipFill>
            <a:blip r:embed="rId14"/>
            <a:stretch>
              <a:fillRect/>
            </a:stretch>
          </p:blipFill>
          <p:spPr>
            <a:xfrm>
              <a:off x="4638818" y="4328688"/>
              <a:ext cx="1054100" cy="1054100"/>
            </a:xfrm>
            <a:prstGeom prst="rect">
              <a:avLst/>
            </a:prstGeom>
          </p:spPr>
        </p:pic>
        <p:pic>
          <p:nvPicPr>
            <p:cNvPr id="35" name="Picture 34" descr="Icon&#10;&#10;Description automatically generated">
              <a:extLst>
                <a:ext uri="{FF2B5EF4-FFF2-40B4-BE49-F238E27FC236}">
                  <a16:creationId xmlns:a16="http://schemas.microsoft.com/office/drawing/2014/main" id="{91C6CF40-A8B0-C111-64AE-0DBF3D4C3C88}"/>
                </a:ext>
              </a:extLst>
            </p:cNvPr>
            <p:cNvPicPr>
              <a:picLocks noChangeAspect="1"/>
            </p:cNvPicPr>
            <p:nvPr/>
          </p:nvPicPr>
          <p:blipFill>
            <a:blip r:embed="rId15"/>
            <a:stretch>
              <a:fillRect/>
            </a:stretch>
          </p:blipFill>
          <p:spPr>
            <a:xfrm>
              <a:off x="5810589" y="4328688"/>
              <a:ext cx="1054100" cy="1054100"/>
            </a:xfrm>
            <a:prstGeom prst="rect">
              <a:avLst/>
            </a:prstGeom>
          </p:spPr>
        </p:pic>
        <p:pic>
          <p:nvPicPr>
            <p:cNvPr id="37" name="Picture 36" descr="Graphical user interface, application&#10;&#10;Description automatically generated">
              <a:extLst>
                <a:ext uri="{FF2B5EF4-FFF2-40B4-BE49-F238E27FC236}">
                  <a16:creationId xmlns:a16="http://schemas.microsoft.com/office/drawing/2014/main" id="{C9F07EBE-33BA-7D22-0755-AE8C4D311EBF}"/>
                </a:ext>
              </a:extLst>
            </p:cNvPr>
            <p:cNvPicPr>
              <a:picLocks noChangeAspect="1"/>
            </p:cNvPicPr>
            <p:nvPr/>
          </p:nvPicPr>
          <p:blipFill>
            <a:blip r:embed="rId16"/>
            <a:stretch>
              <a:fillRect/>
            </a:stretch>
          </p:blipFill>
          <p:spPr>
            <a:xfrm>
              <a:off x="6982360" y="4334493"/>
              <a:ext cx="1054100" cy="1054100"/>
            </a:xfrm>
            <a:prstGeom prst="rect">
              <a:avLst/>
            </a:prstGeom>
          </p:spPr>
        </p:pic>
        <p:pic>
          <p:nvPicPr>
            <p:cNvPr id="39" name="Picture 38" descr="Text&#10;&#10;Description automatically generated">
              <a:extLst>
                <a:ext uri="{FF2B5EF4-FFF2-40B4-BE49-F238E27FC236}">
                  <a16:creationId xmlns:a16="http://schemas.microsoft.com/office/drawing/2014/main" id="{DCA38849-E20B-10BC-AFEC-2B82C1380A09}"/>
                </a:ext>
              </a:extLst>
            </p:cNvPr>
            <p:cNvPicPr>
              <a:picLocks noChangeAspect="1"/>
            </p:cNvPicPr>
            <p:nvPr/>
          </p:nvPicPr>
          <p:blipFill>
            <a:blip r:embed="rId17"/>
            <a:stretch>
              <a:fillRect/>
            </a:stretch>
          </p:blipFill>
          <p:spPr>
            <a:xfrm>
              <a:off x="8150662" y="4334493"/>
              <a:ext cx="1054100" cy="1054100"/>
            </a:xfrm>
            <a:prstGeom prst="rect">
              <a:avLst/>
            </a:prstGeom>
          </p:spPr>
        </p:pic>
        <p:pic>
          <p:nvPicPr>
            <p:cNvPr id="41" name="Picture 40" descr="Icon&#10;&#10;Description automatically generated">
              <a:extLst>
                <a:ext uri="{FF2B5EF4-FFF2-40B4-BE49-F238E27FC236}">
                  <a16:creationId xmlns:a16="http://schemas.microsoft.com/office/drawing/2014/main" id="{CCCE9445-0160-5462-F7CB-AA1722A5BF96}"/>
                </a:ext>
              </a:extLst>
            </p:cNvPr>
            <p:cNvPicPr>
              <a:picLocks noChangeAspect="1"/>
            </p:cNvPicPr>
            <p:nvPr/>
          </p:nvPicPr>
          <p:blipFill>
            <a:blip r:embed="rId18"/>
            <a:stretch>
              <a:fillRect/>
            </a:stretch>
          </p:blipFill>
          <p:spPr>
            <a:xfrm>
              <a:off x="9316509" y="4334493"/>
              <a:ext cx="1054100" cy="1054100"/>
            </a:xfrm>
            <a:prstGeom prst="rect">
              <a:avLst/>
            </a:prstGeom>
          </p:spPr>
        </p:pic>
        <p:pic>
          <p:nvPicPr>
            <p:cNvPr id="43" name="Picture 42" descr="Logo, company name&#10;&#10;Description automatically generated">
              <a:extLst>
                <a:ext uri="{FF2B5EF4-FFF2-40B4-BE49-F238E27FC236}">
                  <a16:creationId xmlns:a16="http://schemas.microsoft.com/office/drawing/2014/main" id="{4F9AA822-A374-89E9-F8FC-12A2C8535DD9}"/>
                </a:ext>
              </a:extLst>
            </p:cNvPr>
            <p:cNvPicPr>
              <a:picLocks noChangeAspect="1"/>
            </p:cNvPicPr>
            <p:nvPr/>
          </p:nvPicPr>
          <p:blipFill>
            <a:blip r:embed="rId19"/>
            <a:stretch>
              <a:fillRect/>
            </a:stretch>
          </p:blipFill>
          <p:spPr>
            <a:xfrm>
              <a:off x="10482356" y="4334493"/>
              <a:ext cx="1054100" cy="1054100"/>
            </a:xfrm>
            <a:prstGeom prst="rect">
              <a:avLst/>
            </a:prstGeom>
          </p:spPr>
        </p:pic>
      </p:grpSp>
    </p:spTree>
    <p:extLst>
      <p:ext uri="{BB962C8B-B14F-4D97-AF65-F5344CB8AC3E}">
        <p14:creationId xmlns:p14="http://schemas.microsoft.com/office/powerpoint/2010/main" val="2633964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37"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900" decel="100000" fill="hold"/>
                                        <p:tgtEl>
                                          <p:spTgt spid="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E16A28-0297-BBE5-F2B0-EE856910EB1A}"/>
              </a:ext>
            </a:extLst>
          </p:cNvPr>
          <p:cNvSpPr txBox="1"/>
          <p:nvPr/>
        </p:nvSpPr>
        <p:spPr>
          <a:xfrm>
            <a:off x="421851" y="418650"/>
            <a:ext cx="1454084" cy="276999"/>
          </a:xfrm>
          <a:prstGeom prst="rect">
            <a:avLst/>
          </a:prstGeom>
          <a:noFill/>
        </p:spPr>
        <p:txBody>
          <a:bodyPr wrap="square">
            <a:spAutoFit/>
          </a:bodyPr>
          <a:lstStyle/>
          <a:p>
            <a:r>
              <a:rPr lang="en-US" sz="1200" dirty="0">
                <a:solidFill>
                  <a:schemeClr val="bg1"/>
                </a:solidFill>
                <a:latin typeface="Andes" panose="02000000000000000000" pitchFamily="2" charset="0"/>
              </a:rPr>
              <a:t>MOTIVATION</a:t>
            </a:r>
            <a:endParaRPr lang="en-US" sz="1600" dirty="0">
              <a:solidFill>
                <a:schemeClr val="bg1"/>
              </a:solidFill>
              <a:latin typeface="Andes" panose="02000000000000000000" pitchFamily="2" charset="0"/>
            </a:endParaRPr>
          </a:p>
        </p:txBody>
      </p:sp>
      <p:sp>
        <p:nvSpPr>
          <p:cNvPr id="5" name="TextBox 4">
            <a:extLst>
              <a:ext uri="{FF2B5EF4-FFF2-40B4-BE49-F238E27FC236}">
                <a16:creationId xmlns:a16="http://schemas.microsoft.com/office/drawing/2014/main" id="{FC050CC0-62C8-B572-9008-2F94103888E7}"/>
              </a:ext>
            </a:extLst>
          </p:cNvPr>
          <p:cNvSpPr txBox="1"/>
          <p:nvPr/>
        </p:nvSpPr>
        <p:spPr>
          <a:xfrm>
            <a:off x="638961" y="2445552"/>
            <a:ext cx="3405592" cy="2062103"/>
          </a:xfrm>
          <a:prstGeom prst="rect">
            <a:avLst/>
          </a:prstGeom>
          <a:noFill/>
        </p:spPr>
        <p:txBody>
          <a:bodyPr wrap="square">
            <a:spAutoFit/>
          </a:bodyPr>
          <a:lstStyle/>
          <a:p>
            <a:r>
              <a:rPr lang="en-US" sz="2400" dirty="0">
                <a:latin typeface="ANDESMEDIUM" panose="02000000000000000000" pitchFamily="2" charset="0"/>
              </a:rPr>
              <a:t>For example:</a:t>
            </a:r>
          </a:p>
          <a:p>
            <a:endParaRPr lang="en-US" sz="2400" dirty="0">
              <a:latin typeface="Andes" panose="02000000000000000000" pitchFamily="2" charset="0"/>
            </a:endParaRPr>
          </a:p>
          <a:p>
            <a:r>
              <a:rPr lang="en-US" sz="2000" dirty="0">
                <a:latin typeface="Andes" panose="02000000000000000000" pitchFamily="2" charset="0"/>
              </a:rPr>
              <a:t>Writing equity goals into budgets, development </a:t>
            </a:r>
            <a:br>
              <a:rPr lang="en-US" sz="2000" dirty="0">
                <a:latin typeface="Andes" panose="02000000000000000000" pitchFamily="2" charset="0"/>
              </a:rPr>
            </a:br>
            <a:r>
              <a:rPr lang="en-US" sz="2000" dirty="0">
                <a:latin typeface="Andes" panose="02000000000000000000" pitchFamily="2" charset="0"/>
              </a:rPr>
              <a:t>plans, or sectoral development strategies.</a:t>
            </a:r>
          </a:p>
        </p:txBody>
      </p:sp>
      <p:pic>
        <p:nvPicPr>
          <p:cNvPr id="18" name="Picture 17">
            <a:extLst>
              <a:ext uri="{FF2B5EF4-FFF2-40B4-BE49-F238E27FC236}">
                <a16:creationId xmlns:a16="http://schemas.microsoft.com/office/drawing/2014/main" id="{48BF2A5C-CE46-5F26-496F-F198B97AD96D}"/>
              </a:ext>
            </a:extLst>
          </p:cNvPr>
          <p:cNvPicPr>
            <a:picLocks noChangeAspect="1"/>
          </p:cNvPicPr>
          <p:nvPr/>
        </p:nvPicPr>
        <p:blipFill>
          <a:blip r:embed="rId2"/>
          <a:stretch>
            <a:fillRect/>
          </a:stretch>
        </p:blipFill>
        <p:spPr>
          <a:xfrm>
            <a:off x="8682839" y="853375"/>
            <a:ext cx="2286000" cy="190500"/>
          </a:xfrm>
          <a:prstGeom prst="rect">
            <a:avLst/>
          </a:prstGeom>
        </p:spPr>
      </p:pic>
      <p:pic>
        <p:nvPicPr>
          <p:cNvPr id="22" name="Picture 21">
            <a:extLst>
              <a:ext uri="{FF2B5EF4-FFF2-40B4-BE49-F238E27FC236}">
                <a16:creationId xmlns:a16="http://schemas.microsoft.com/office/drawing/2014/main" id="{9FFE2E66-21A7-5EA2-B727-AAB2949A0224}"/>
              </a:ext>
            </a:extLst>
          </p:cNvPr>
          <p:cNvPicPr>
            <a:picLocks noChangeAspect="1"/>
          </p:cNvPicPr>
          <p:nvPr/>
        </p:nvPicPr>
        <p:blipFill>
          <a:blip r:embed="rId3"/>
          <a:stretch>
            <a:fillRect/>
          </a:stretch>
        </p:blipFill>
        <p:spPr>
          <a:xfrm>
            <a:off x="8098639" y="1438436"/>
            <a:ext cx="3454400" cy="1993900"/>
          </a:xfrm>
          <a:prstGeom prst="rect">
            <a:avLst/>
          </a:prstGeom>
        </p:spPr>
      </p:pic>
      <p:pic>
        <p:nvPicPr>
          <p:cNvPr id="24" name="Picture 23">
            <a:extLst>
              <a:ext uri="{FF2B5EF4-FFF2-40B4-BE49-F238E27FC236}">
                <a16:creationId xmlns:a16="http://schemas.microsoft.com/office/drawing/2014/main" id="{B305FF24-3D39-2E4F-89B6-B188EF0D648E}"/>
              </a:ext>
            </a:extLst>
          </p:cNvPr>
          <p:cNvPicPr>
            <a:picLocks noChangeAspect="1"/>
          </p:cNvPicPr>
          <p:nvPr/>
        </p:nvPicPr>
        <p:blipFill>
          <a:blip r:embed="rId4"/>
          <a:stretch>
            <a:fillRect/>
          </a:stretch>
        </p:blipFill>
        <p:spPr>
          <a:xfrm>
            <a:off x="8098639" y="1233729"/>
            <a:ext cx="3454400" cy="38100"/>
          </a:xfrm>
          <a:prstGeom prst="rect">
            <a:avLst/>
          </a:prstGeom>
        </p:spPr>
      </p:pic>
      <p:pic>
        <p:nvPicPr>
          <p:cNvPr id="26" name="Picture 25">
            <a:extLst>
              <a:ext uri="{FF2B5EF4-FFF2-40B4-BE49-F238E27FC236}">
                <a16:creationId xmlns:a16="http://schemas.microsoft.com/office/drawing/2014/main" id="{36493212-3322-20CE-B586-8C262F2F1642}"/>
              </a:ext>
            </a:extLst>
          </p:cNvPr>
          <p:cNvPicPr>
            <a:picLocks noChangeAspect="1"/>
          </p:cNvPicPr>
          <p:nvPr/>
        </p:nvPicPr>
        <p:blipFill>
          <a:blip r:embed="rId5"/>
          <a:stretch>
            <a:fillRect/>
          </a:stretch>
        </p:blipFill>
        <p:spPr>
          <a:xfrm>
            <a:off x="8098639" y="3598943"/>
            <a:ext cx="3454400" cy="38100"/>
          </a:xfrm>
          <a:prstGeom prst="rect">
            <a:avLst/>
          </a:prstGeom>
        </p:spPr>
      </p:pic>
      <p:pic>
        <p:nvPicPr>
          <p:cNvPr id="28" name="Picture 27">
            <a:extLst>
              <a:ext uri="{FF2B5EF4-FFF2-40B4-BE49-F238E27FC236}">
                <a16:creationId xmlns:a16="http://schemas.microsoft.com/office/drawing/2014/main" id="{E0F83BC9-B7FA-97AF-B6EA-17EB29491E1B}"/>
              </a:ext>
            </a:extLst>
          </p:cNvPr>
          <p:cNvPicPr>
            <a:picLocks noChangeAspect="1"/>
          </p:cNvPicPr>
          <p:nvPr/>
        </p:nvPicPr>
        <p:blipFill>
          <a:blip r:embed="rId6"/>
          <a:stretch>
            <a:fillRect/>
          </a:stretch>
        </p:blipFill>
        <p:spPr>
          <a:xfrm>
            <a:off x="8098639" y="3803650"/>
            <a:ext cx="3454400" cy="1993900"/>
          </a:xfrm>
          <a:prstGeom prst="rect">
            <a:avLst/>
          </a:prstGeom>
        </p:spPr>
      </p:pic>
      <p:pic>
        <p:nvPicPr>
          <p:cNvPr id="7" name="Picture 6">
            <a:extLst>
              <a:ext uri="{FF2B5EF4-FFF2-40B4-BE49-F238E27FC236}">
                <a16:creationId xmlns:a16="http://schemas.microsoft.com/office/drawing/2014/main" id="{7DE9A7ED-9CC1-D185-D401-22E8D3B7964C}"/>
              </a:ext>
            </a:extLst>
          </p:cNvPr>
          <p:cNvPicPr>
            <a:picLocks noChangeAspect="1"/>
          </p:cNvPicPr>
          <p:nvPr/>
        </p:nvPicPr>
        <p:blipFill>
          <a:blip r:embed="rId7"/>
          <a:stretch>
            <a:fillRect/>
          </a:stretch>
        </p:blipFill>
        <p:spPr>
          <a:xfrm>
            <a:off x="4318000" y="1114403"/>
            <a:ext cx="3556000" cy="4724400"/>
          </a:xfrm>
          <a:prstGeom prst="rect">
            <a:avLst/>
          </a:prstGeom>
        </p:spPr>
      </p:pic>
    </p:spTree>
    <p:extLst>
      <p:ext uri="{BB962C8B-B14F-4D97-AF65-F5344CB8AC3E}">
        <p14:creationId xmlns:p14="http://schemas.microsoft.com/office/powerpoint/2010/main" val="36178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250"/>
                                        <p:tgtEl>
                                          <p:spTgt spid="7"/>
                                        </p:tgtEl>
                                      </p:cBhvr>
                                    </p:animEffect>
                                    <p:anim calcmode="lin" valueType="num">
                                      <p:cBhvr>
                                        <p:cTn id="11" dur="1250" fill="hold"/>
                                        <p:tgtEl>
                                          <p:spTgt spid="7"/>
                                        </p:tgtEl>
                                        <p:attrNameLst>
                                          <p:attrName>ppt_x</p:attrName>
                                        </p:attrNameLst>
                                      </p:cBhvr>
                                      <p:tavLst>
                                        <p:tav tm="0">
                                          <p:val>
                                            <p:strVal val="#ppt_x"/>
                                          </p:val>
                                        </p:tav>
                                        <p:tav tm="100000">
                                          <p:val>
                                            <p:strVal val="#ppt_x"/>
                                          </p:val>
                                        </p:tav>
                                      </p:tavLst>
                                    </p:anim>
                                    <p:anim calcmode="lin" valueType="num">
                                      <p:cBhvr>
                                        <p:cTn id="12" dur="1250" fill="hold"/>
                                        <p:tgtEl>
                                          <p:spTgt spid="7"/>
                                        </p:tgtEl>
                                        <p:attrNameLst>
                                          <p:attrName>ppt_y</p:attrName>
                                        </p:attrNameLst>
                                      </p:cBhvr>
                                      <p:tavLst>
                                        <p:tav tm="0">
                                          <p:val>
                                            <p:strVal val="#ppt_y+.1"/>
                                          </p:val>
                                        </p:tav>
                                        <p:tav tm="100000">
                                          <p:val>
                                            <p:strVal val="#ppt_y"/>
                                          </p:val>
                                        </p:tav>
                                      </p:tavLst>
                                    </p:anim>
                                  </p:childTnLst>
                                </p:cTn>
                              </p:par>
                              <p:par>
                                <p:cTn id="13" presetID="47" presetClass="entr" presetSubtype="0" repeatCount="0" fill="hold" nodeType="with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25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AD8ED5-5C84-B580-CB5E-23639C870D0C}"/>
              </a:ext>
            </a:extLst>
          </p:cNvPr>
          <p:cNvSpPr txBox="1"/>
          <p:nvPr/>
        </p:nvSpPr>
        <p:spPr>
          <a:xfrm>
            <a:off x="421851" y="1372861"/>
            <a:ext cx="6691392" cy="1323439"/>
          </a:xfrm>
          <a:prstGeom prst="rect">
            <a:avLst/>
          </a:prstGeom>
          <a:noFill/>
        </p:spPr>
        <p:txBody>
          <a:bodyPr wrap="square">
            <a:spAutoFit/>
          </a:bodyPr>
          <a:lstStyle/>
          <a:p>
            <a:r>
              <a:rPr lang="en-US" sz="2000" dirty="0">
                <a:solidFill>
                  <a:schemeClr val="bg1"/>
                </a:solidFill>
                <a:latin typeface="Andes" panose="02000000000000000000" pitchFamily="2" charset="0"/>
              </a:rPr>
              <a:t>These public commitments make transparent the standards by which policies should be judged. However, goals and objectives are often independent, overlapping, and difficult to separate from one another.</a:t>
            </a:r>
          </a:p>
        </p:txBody>
      </p:sp>
      <p:sp>
        <p:nvSpPr>
          <p:cNvPr id="5" name="TextBox 4">
            <a:extLst>
              <a:ext uri="{FF2B5EF4-FFF2-40B4-BE49-F238E27FC236}">
                <a16:creationId xmlns:a16="http://schemas.microsoft.com/office/drawing/2014/main" id="{5296C294-5695-182E-DC8A-D6A377D321C6}"/>
              </a:ext>
            </a:extLst>
          </p:cNvPr>
          <p:cNvSpPr txBox="1"/>
          <p:nvPr/>
        </p:nvSpPr>
        <p:spPr>
          <a:xfrm>
            <a:off x="421851" y="3169001"/>
            <a:ext cx="6691392" cy="1200329"/>
          </a:xfrm>
          <a:prstGeom prst="rect">
            <a:avLst/>
          </a:prstGeom>
          <a:noFill/>
        </p:spPr>
        <p:txBody>
          <a:bodyPr wrap="square">
            <a:spAutoFit/>
          </a:bodyPr>
          <a:lstStyle/>
          <a:p>
            <a:r>
              <a:rPr lang="en-US" dirty="0">
                <a:solidFill>
                  <a:schemeClr val="bg1"/>
                </a:solidFill>
                <a:latin typeface="Andes" panose="02000000000000000000" pitchFamily="2" charset="0"/>
              </a:rPr>
              <a:t>Policymakers, citizens, and stakeholders urgently need transparent and easy-to-apply analytical tools that provide meaningful empirical information on the impact that public policy is having on equity, inequality, poverty, and opportunities.</a:t>
            </a:r>
          </a:p>
        </p:txBody>
      </p:sp>
      <p:sp>
        <p:nvSpPr>
          <p:cNvPr id="7" name="TextBox 6">
            <a:extLst>
              <a:ext uri="{FF2B5EF4-FFF2-40B4-BE49-F238E27FC236}">
                <a16:creationId xmlns:a16="http://schemas.microsoft.com/office/drawing/2014/main" id="{44C701DB-D07E-E86B-CF3E-24A156933BD0}"/>
              </a:ext>
            </a:extLst>
          </p:cNvPr>
          <p:cNvSpPr txBox="1"/>
          <p:nvPr/>
        </p:nvSpPr>
        <p:spPr>
          <a:xfrm>
            <a:off x="421851" y="418650"/>
            <a:ext cx="1454084" cy="276999"/>
          </a:xfrm>
          <a:prstGeom prst="rect">
            <a:avLst/>
          </a:prstGeom>
          <a:noFill/>
        </p:spPr>
        <p:txBody>
          <a:bodyPr wrap="square">
            <a:spAutoFit/>
          </a:bodyPr>
          <a:lstStyle/>
          <a:p>
            <a:r>
              <a:rPr lang="en-US" sz="1200" dirty="0">
                <a:solidFill>
                  <a:schemeClr val="bg1"/>
                </a:solidFill>
                <a:latin typeface="Andes" panose="02000000000000000000" pitchFamily="2" charset="0"/>
              </a:rPr>
              <a:t>MOTIVATION</a:t>
            </a:r>
          </a:p>
        </p:txBody>
      </p:sp>
      <p:pic>
        <p:nvPicPr>
          <p:cNvPr id="8" name="Picture 7" descr="A picture containing graphical user interface&#10;&#10;Description automatically generated">
            <a:extLst>
              <a:ext uri="{FF2B5EF4-FFF2-40B4-BE49-F238E27FC236}">
                <a16:creationId xmlns:a16="http://schemas.microsoft.com/office/drawing/2014/main" id="{DF995F86-F2BC-B59D-BC29-56BD56419A50}"/>
              </a:ext>
            </a:extLst>
          </p:cNvPr>
          <p:cNvPicPr>
            <a:picLocks noChangeAspect="1"/>
          </p:cNvPicPr>
          <p:nvPr/>
        </p:nvPicPr>
        <p:blipFill>
          <a:blip r:embed="rId2"/>
          <a:stretch>
            <a:fillRect/>
          </a:stretch>
        </p:blipFill>
        <p:spPr>
          <a:xfrm>
            <a:off x="7823845" y="3227522"/>
            <a:ext cx="3721100" cy="2882900"/>
          </a:xfrm>
          <a:prstGeom prst="rect">
            <a:avLst/>
          </a:prstGeom>
        </p:spPr>
      </p:pic>
    </p:spTree>
    <p:extLst>
      <p:ext uri="{BB962C8B-B14F-4D97-AF65-F5344CB8AC3E}">
        <p14:creationId xmlns:p14="http://schemas.microsoft.com/office/powerpoint/2010/main" val="184165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3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C74D-DA4B-4DE4-4E38-DDACFE507F3A}"/>
              </a:ext>
            </a:extLst>
          </p:cNvPr>
          <p:cNvSpPr txBox="1"/>
          <p:nvPr/>
        </p:nvSpPr>
        <p:spPr>
          <a:xfrm>
            <a:off x="421851" y="418650"/>
            <a:ext cx="1454084" cy="276999"/>
          </a:xfrm>
          <a:prstGeom prst="rect">
            <a:avLst/>
          </a:prstGeom>
          <a:noFill/>
        </p:spPr>
        <p:txBody>
          <a:bodyPr wrap="square">
            <a:spAutoFit/>
          </a:bodyPr>
          <a:lstStyle/>
          <a:p>
            <a:r>
              <a:rPr lang="en-US" sz="1200" dirty="0">
                <a:solidFill>
                  <a:schemeClr val="bg1"/>
                </a:solidFill>
                <a:latin typeface="Andes" panose="02000000000000000000" pitchFamily="2" charset="0"/>
              </a:rPr>
              <a:t>MOTIVATION</a:t>
            </a:r>
          </a:p>
        </p:txBody>
      </p:sp>
      <p:sp>
        <p:nvSpPr>
          <p:cNvPr id="4" name="TextBox 3">
            <a:extLst>
              <a:ext uri="{FF2B5EF4-FFF2-40B4-BE49-F238E27FC236}">
                <a16:creationId xmlns:a16="http://schemas.microsoft.com/office/drawing/2014/main" id="{C2557C8A-7705-85F2-DA32-4CB5F438461C}"/>
              </a:ext>
            </a:extLst>
          </p:cNvPr>
          <p:cNvSpPr txBox="1"/>
          <p:nvPr/>
        </p:nvSpPr>
        <p:spPr>
          <a:xfrm>
            <a:off x="421851" y="2828835"/>
            <a:ext cx="4983269" cy="1200329"/>
          </a:xfrm>
          <a:prstGeom prst="rect">
            <a:avLst/>
          </a:prstGeom>
          <a:noFill/>
        </p:spPr>
        <p:txBody>
          <a:bodyPr wrap="square">
            <a:spAutoFit/>
          </a:bodyPr>
          <a:lstStyle/>
          <a:p>
            <a:r>
              <a:rPr lang="en-US" dirty="0">
                <a:solidFill>
                  <a:schemeClr val="bg1"/>
                </a:solidFill>
                <a:latin typeface="Andes" panose="02000000000000000000" pitchFamily="2" charset="0"/>
              </a:rPr>
              <a:t>The cycle by which policies are turned into programs with social impact - a budget cycle or a development planning cycle - can be sketched in 3 continuous and overlapping processes</a:t>
            </a:r>
          </a:p>
        </p:txBody>
      </p:sp>
      <p:pic>
        <p:nvPicPr>
          <p:cNvPr id="8" name="Picture 7">
            <a:extLst>
              <a:ext uri="{FF2B5EF4-FFF2-40B4-BE49-F238E27FC236}">
                <a16:creationId xmlns:a16="http://schemas.microsoft.com/office/drawing/2014/main" id="{4EF0D9AF-1E73-C3C5-538D-D16E63598F53}"/>
              </a:ext>
            </a:extLst>
          </p:cNvPr>
          <p:cNvPicPr>
            <a:picLocks noChangeAspect="1"/>
          </p:cNvPicPr>
          <p:nvPr/>
        </p:nvPicPr>
        <p:blipFill>
          <a:blip r:embed="rId2"/>
          <a:stretch>
            <a:fillRect/>
          </a:stretch>
        </p:blipFill>
        <p:spPr>
          <a:xfrm>
            <a:off x="7473739" y="418650"/>
            <a:ext cx="2070100" cy="889000"/>
          </a:xfrm>
          <a:prstGeom prst="rect">
            <a:avLst/>
          </a:prstGeom>
        </p:spPr>
      </p:pic>
      <p:pic>
        <p:nvPicPr>
          <p:cNvPr id="3" name="Picture 2" descr="Diagram&#10;&#10;Description automatically generated">
            <a:extLst>
              <a:ext uri="{FF2B5EF4-FFF2-40B4-BE49-F238E27FC236}">
                <a16:creationId xmlns:a16="http://schemas.microsoft.com/office/drawing/2014/main" id="{3E859B4A-34E0-9C09-8E07-03EA6159A0E9}"/>
              </a:ext>
            </a:extLst>
          </p:cNvPr>
          <p:cNvPicPr>
            <a:picLocks noChangeAspect="1"/>
          </p:cNvPicPr>
          <p:nvPr/>
        </p:nvPicPr>
        <p:blipFill>
          <a:blip r:embed="rId3"/>
          <a:stretch>
            <a:fillRect/>
          </a:stretch>
        </p:blipFill>
        <p:spPr>
          <a:xfrm>
            <a:off x="6465571" y="1717764"/>
            <a:ext cx="5334000" cy="46355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3C0B6F0C-F236-84DE-39DD-7E407648CA0E}"/>
              </a:ext>
            </a:extLst>
          </p:cNvPr>
          <p:cNvPicPr>
            <a:picLocks noChangeAspect="1"/>
          </p:cNvPicPr>
          <p:nvPr/>
        </p:nvPicPr>
        <p:blipFill>
          <a:blip r:embed="rId4"/>
          <a:stretch>
            <a:fillRect/>
          </a:stretch>
        </p:blipFill>
        <p:spPr>
          <a:xfrm>
            <a:off x="8041875" y="3005146"/>
            <a:ext cx="906849" cy="2048035"/>
          </a:xfrm>
          <a:prstGeom prst="rect">
            <a:avLst/>
          </a:prstGeom>
        </p:spPr>
      </p:pic>
    </p:spTree>
    <p:extLst>
      <p:ext uri="{BB962C8B-B14F-4D97-AF65-F5344CB8AC3E}">
        <p14:creationId xmlns:p14="http://schemas.microsoft.com/office/powerpoint/2010/main" val="8667067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37"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B0D9CA-BD5D-E536-101F-C8738EE05184}"/>
              </a:ext>
            </a:extLst>
          </p:cNvPr>
          <p:cNvSpPr txBox="1"/>
          <p:nvPr/>
        </p:nvSpPr>
        <p:spPr>
          <a:xfrm>
            <a:off x="421851" y="418650"/>
            <a:ext cx="1454084" cy="276999"/>
          </a:xfrm>
          <a:prstGeom prst="rect">
            <a:avLst/>
          </a:prstGeom>
          <a:noFill/>
        </p:spPr>
        <p:txBody>
          <a:bodyPr wrap="square">
            <a:spAutoFit/>
          </a:bodyPr>
          <a:lstStyle/>
          <a:p>
            <a:r>
              <a:rPr lang="en-US" sz="1200" dirty="0">
                <a:solidFill>
                  <a:schemeClr val="bg1"/>
                </a:solidFill>
                <a:latin typeface="Andes" panose="02000000000000000000" pitchFamily="2" charset="0"/>
              </a:rPr>
              <a:t>MOTIVATION</a:t>
            </a:r>
          </a:p>
        </p:txBody>
      </p:sp>
      <p:sp>
        <p:nvSpPr>
          <p:cNvPr id="4" name="TextBox 3">
            <a:extLst>
              <a:ext uri="{FF2B5EF4-FFF2-40B4-BE49-F238E27FC236}">
                <a16:creationId xmlns:a16="http://schemas.microsoft.com/office/drawing/2014/main" id="{DD679528-E0E6-4B94-1747-5A38FE334888}"/>
              </a:ext>
            </a:extLst>
          </p:cNvPr>
          <p:cNvSpPr txBox="1"/>
          <p:nvPr/>
        </p:nvSpPr>
        <p:spPr>
          <a:xfrm>
            <a:off x="421851" y="1123910"/>
            <a:ext cx="3908213" cy="1200329"/>
          </a:xfrm>
          <a:prstGeom prst="rect">
            <a:avLst/>
          </a:prstGeom>
          <a:noFill/>
        </p:spPr>
        <p:txBody>
          <a:bodyPr wrap="square">
            <a:spAutoFit/>
          </a:bodyPr>
          <a:lstStyle/>
          <a:p>
            <a:r>
              <a:rPr lang="en-US" dirty="0">
                <a:solidFill>
                  <a:schemeClr val="bg1"/>
                </a:solidFill>
                <a:latin typeface="Andes" panose="02000000000000000000" pitchFamily="2" charset="0"/>
              </a:rPr>
              <a:t>The debate and deliberation phase, where policy proposals are mooted and policy actors debate and agree on which policies to pursue.</a:t>
            </a:r>
          </a:p>
        </p:txBody>
      </p:sp>
      <p:pic>
        <p:nvPicPr>
          <p:cNvPr id="15" name="Picture 14">
            <a:extLst>
              <a:ext uri="{FF2B5EF4-FFF2-40B4-BE49-F238E27FC236}">
                <a16:creationId xmlns:a16="http://schemas.microsoft.com/office/drawing/2014/main" id="{A26E758A-0FF4-510D-3207-633EAFC80DAB}"/>
              </a:ext>
            </a:extLst>
          </p:cNvPr>
          <p:cNvPicPr>
            <a:picLocks noChangeAspect="1"/>
          </p:cNvPicPr>
          <p:nvPr/>
        </p:nvPicPr>
        <p:blipFill>
          <a:blip r:embed="rId2"/>
          <a:stretch>
            <a:fillRect/>
          </a:stretch>
        </p:blipFill>
        <p:spPr>
          <a:xfrm>
            <a:off x="7198149" y="418650"/>
            <a:ext cx="3797300" cy="558800"/>
          </a:xfrm>
          <a:prstGeom prst="rect">
            <a:avLst/>
          </a:prstGeom>
        </p:spPr>
      </p:pic>
      <p:pic>
        <p:nvPicPr>
          <p:cNvPr id="19" name="Picture 18">
            <a:extLst>
              <a:ext uri="{FF2B5EF4-FFF2-40B4-BE49-F238E27FC236}">
                <a16:creationId xmlns:a16="http://schemas.microsoft.com/office/drawing/2014/main" id="{F58D9742-F8FA-45D0-740E-20CBF5E2E247}"/>
              </a:ext>
            </a:extLst>
          </p:cNvPr>
          <p:cNvPicPr>
            <a:picLocks noChangeAspect="1"/>
          </p:cNvPicPr>
          <p:nvPr/>
        </p:nvPicPr>
        <p:blipFill>
          <a:blip r:embed="rId3"/>
          <a:stretch>
            <a:fillRect/>
          </a:stretch>
        </p:blipFill>
        <p:spPr>
          <a:xfrm>
            <a:off x="11389157" y="3320186"/>
            <a:ext cx="152400" cy="114300"/>
          </a:xfrm>
          <a:prstGeom prst="rect">
            <a:avLst/>
          </a:prstGeom>
        </p:spPr>
      </p:pic>
      <p:pic>
        <p:nvPicPr>
          <p:cNvPr id="40" name="Picture 39" descr="Icon&#10;&#10;Description automatically generated">
            <a:extLst>
              <a:ext uri="{FF2B5EF4-FFF2-40B4-BE49-F238E27FC236}">
                <a16:creationId xmlns:a16="http://schemas.microsoft.com/office/drawing/2014/main" id="{936C298E-63E1-3709-0D61-DE7997BFE191}"/>
              </a:ext>
            </a:extLst>
          </p:cNvPr>
          <p:cNvPicPr>
            <a:picLocks noChangeAspect="1"/>
          </p:cNvPicPr>
          <p:nvPr/>
        </p:nvPicPr>
        <p:blipFill>
          <a:blip r:embed="rId4"/>
          <a:stretch>
            <a:fillRect/>
          </a:stretch>
        </p:blipFill>
        <p:spPr>
          <a:xfrm>
            <a:off x="10070836" y="2530423"/>
            <a:ext cx="1727200" cy="2336800"/>
          </a:xfrm>
          <a:prstGeom prst="rect">
            <a:avLst/>
          </a:prstGeom>
        </p:spPr>
      </p:pic>
      <p:pic>
        <p:nvPicPr>
          <p:cNvPr id="37" name="Picture 36" descr="Icon&#10;&#10;Description automatically generated">
            <a:extLst>
              <a:ext uri="{FF2B5EF4-FFF2-40B4-BE49-F238E27FC236}">
                <a16:creationId xmlns:a16="http://schemas.microsoft.com/office/drawing/2014/main" id="{73CB72D6-1BE0-3A92-B211-8DAAC934005B}"/>
              </a:ext>
            </a:extLst>
          </p:cNvPr>
          <p:cNvPicPr>
            <a:picLocks noChangeAspect="1"/>
          </p:cNvPicPr>
          <p:nvPr/>
        </p:nvPicPr>
        <p:blipFill>
          <a:blip r:embed="rId5"/>
          <a:stretch>
            <a:fillRect/>
          </a:stretch>
        </p:blipFill>
        <p:spPr>
          <a:xfrm>
            <a:off x="10414969" y="3320186"/>
            <a:ext cx="812800" cy="152400"/>
          </a:xfrm>
          <a:prstGeom prst="rect">
            <a:avLst/>
          </a:prstGeom>
        </p:spPr>
      </p:pic>
      <p:pic>
        <p:nvPicPr>
          <p:cNvPr id="43" name="Picture 42" descr="Icon&#10;&#10;Description automatically generated">
            <a:extLst>
              <a:ext uri="{FF2B5EF4-FFF2-40B4-BE49-F238E27FC236}">
                <a16:creationId xmlns:a16="http://schemas.microsoft.com/office/drawing/2014/main" id="{C612E48B-7F7F-BE62-188D-8CA876B89AC4}"/>
              </a:ext>
            </a:extLst>
          </p:cNvPr>
          <p:cNvPicPr>
            <a:picLocks noChangeAspect="1"/>
          </p:cNvPicPr>
          <p:nvPr/>
        </p:nvPicPr>
        <p:blipFill>
          <a:blip r:embed="rId6"/>
          <a:stretch>
            <a:fillRect/>
          </a:stretch>
        </p:blipFill>
        <p:spPr>
          <a:xfrm>
            <a:off x="6464036" y="1724074"/>
            <a:ext cx="4622800" cy="46228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AF29D57B-BE28-74D4-16CB-BF729D7FAA45}"/>
              </a:ext>
            </a:extLst>
          </p:cNvPr>
          <p:cNvPicPr>
            <a:picLocks noChangeAspect="1"/>
          </p:cNvPicPr>
          <p:nvPr/>
        </p:nvPicPr>
        <p:blipFill>
          <a:blip r:embed="rId7"/>
          <a:stretch>
            <a:fillRect/>
          </a:stretch>
        </p:blipFill>
        <p:spPr>
          <a:xfrm>
            <a:off x="8041875" y="3005146"/>
            <a:ext cx="906849" cy="2048035"/>
          </a:xfrm>
          <a:prstGeom prst="rect">
            <a:avLst/>
          </a:prstGeom>
        </p:spPr>
      </p:pic>
    </p:spTree>
    <p:extLst>
      <p:ext uri="{BB962C8B-B14F-4D97-AF65-F5344CB8AC3E}">
        <p14:creationId xmlns:p14="http://schemas.microsoft.com/office/powerpoint/2010/main" val="191074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B0D9CA-BD5D-E536-101F-C8738EE05184}"/>
              </a:ext>
            </a:extLst>
          </p:cNvPr>
          <p:cNvSpPr txBox="1"/>
          <p:nvPr/>
        </p:nvSpPr>
        <p:spPr>
          <a:xfrm>
            <a:off x="421851" y="418650"/>
            <a:ext cx="1454084" cy="276999"/>
          </a:xfrm>
          <a:prstGeom prst="rect">
            <a:avLst/>
          </a:prstGeom>
          <a:noFill/>
        </p:spPr>
        <p:txBody>
          <a:bodyPr wrap="square">
            <a:spAutoFit/>
          </a:bodyPr>
          <a:lstStyle/>
          <a:p>
            <a:r>
              <a:rPr lang="en-US" sz="1200" dirty="0">
                <a:solidFill>
                  <a:schemeClr val="bg1"/>
                </a:solidFill>
                <a:latin typeface="Andes" panose="02000000000000000000" pitchFamily="2" charset="0"/>
              </a:rPr>
              <a:t>MOTIVATION</a:t>
            </a:r>
          </a:p>
        </p:txBody>
      </p:sp>
      <p:sp>
        <p:nvSpPr>
          <p:cNvPr id="4" name="TextBox 3">
            <a:extLst>
              <a:ext uri="{FF2B5EF4-FFF2-40B4-BE49-F238E27FC236}">
                <a16:creationId xmlns:a16="http://schemas.microsoft.com/office/drawing/2014/main" id="{DD679528-E0E6-4B94-1747-5A38FE334888}"/>
              </a:ext>
            </a:extLst>
          </p:cNvPr>
          <p:cNvSpPr txBox="1"/>
          <p:nvPr/>
        </p:nvSpPr>
        <p:spPr>
          <a:xfrm>
            <a:off x="421851" y="1123910"/>
            <a:ext cx="3908213" cy="1200329"/>
          </a:xfrm>
          <a:prstGeom prst="rect">
            <a:avLst/>
          </a:prstGeom>
          <a:noFill/>
        </p:spPr>
        <p:txBody>
          <a:bodyPr wrap="square">
            <a:spAutoFit/>
          </a:bodyPr>
          <a:lstStyle/>
          <a:p>
            <a:r>
              <a:rPr lang="en-US" dirty="0">
                <a:solidFill>
                  <a:schemeClr val="bg1"/>
                </a:solidFill>
                <a:latin typeface="Andes" panose="02000000000000000000" pitchFamily="2" charset="0"/>
              </a:rPr>
              <a:t>The debate and deliberation phase, where policy proposals are mooted and policy actors debate and agree on which policies to pursue.</a:t>
            </a:r>
          </a:p>
        </p:txBody>
      </p:sp>
      <p:sp>
        <p:nvSpPr>
          <p:cNvPr id="7" name="TextBox 6">
            <a:extLst>
              <a:ext uri="{FF2B5EF4-FFF2-40B4-BE49-F238E27FC236}">
                <a16:creationId xmlns:a16="http://schemas.microsoft.com/office/drawing/2014/main" id="{D16F23B1-E613-D6E0-E008-6F865F818739}"/>
              </a:ext>
            </a:extLst>
          </p:cNvPr>
          <p:cNvSpPr txBox="1"/>
          <p:nvPr/>
        </p:nvSpPr>
        <p:spPr>
          <a:xfrm>
            <a:off x="421851" y="2690945"/>
            <a:ext cx="4035002" cy="1477328"/>
          </a:xfrm>
          <a:prstGeom prst="rect">
            <a:avLst/>
          </a:prstGeom>
          <a:noFill/>
        </p:spPr>
        <p:txBody>
          <a:bodyPr wrap="square">
            <a:spAutoFit/>
          </a:bodyPr>
          <a:lstStyle/>
          <a:p>
            <a:r>
              <a:rPr lang="en-US" dirty="0">
                <a:solidFill>
                  <a:schemeClr val="bg1"/>
                </a:solidFill>
                <a:latin typeface="Andes" panose="02000000000000000000" pitchFamily="2" charset="0"/>
              </a:rPr>
              <a:t>The execution phase, where policies and programs are executed, budgets are disbursed by the </a:t>
            </a:r>
            <a:r>
              <a:rPr lang="en-US" dirty="0" err="1">
                <a:solidFill>
                  <a:schemeClr val="bg1"/>
                </a:solidFill>
                <a:latin typeface="Andes" panose="02000000000000000000" pitchFamily="2" charset="0"/>
              </a:rPr>
              <a:t>fisc</a:t>
            </a:r>
            <a:r>
              <a:rPr lang="en-US" dirty="0">
                <a:solidFill>
                  <a:schemeClr val="bg1"/>
                </a:solidFill>
                <a:latin typeface="Andes" panose="02000000000000000000" pitchFamily="2" charset="0"/>
              </a:rPr>
              <a:t> to executing agencies, and revenues are collected by the </a:t>
            </a:r>
            <a:r>
              <a:rPr lang="en-US" dirty="0" err="1">
                <a:solidFill>
                  <a:schemeClr val="bg1"/>
                </a:solidFill>
                <a:latin typeface="Andes" panose="02000000000000000000" pitchFamily="2" charset="0"/>
              </a:rPr>
              <a:t>fisc</a:t>
            </a:r>
            <a:r>
              <a:rPr lang="en-US" dirty="0">
                <a:solidFill>
                  <a:schemeClr val="bg1"/>
                </a:solidFill>
                <a:latin typeface="Andes" panose="02000000000000000000" pitchFamily="2" charset="0"/>
              </a:rPr>
              <a:t>.</a:t>
            </a:r>
          </a:p>
        </p:txBody>
      </p:sp>
      <p:pic>
        <p:nvPicPr>
          <p:cNvPr id="5" name="Picture 4">
            <a:extLst>
              <a:ext uri="{FF2B5EF4-FFF2-40B4-BE49-F238E27FC236}">
                <a16:creationId xmlns:a16="http://schemas.microsoft.com/office/drawing/2014/main" id="{DC63D1BE-DBDD-21CF-B74C-4A8F60F99E6C}"/>
              </a:ext>
            </a:extLst>
          </p:cNvPr>
          <p:cNvPicPr>
            <a:picLocks noChangeAspect="1"/>
          </p:cNvPicPr>
          <p:nvPr/>
        </p:nvPicPr>
        <p:blipFill>
          <a:blip r:embed="rId2"/>
          <a:stretch>
            <a:fillRect/>
          </a:stretch>
        </p:blipFill>
        <p:spPr>
          <a:xfrm>
            <a:off x="7199814" y="418650"/>
            <a:ext cx="4622800" cy="558800"/>
          </a:xfrm>
          <a:prstGeom prst="rect">
            <a:avLst/>
          </a:prstGeom>
        </p:spPr>
      </p:pic>
      <p:pic>
        <p:nvPicPr>
          <p:cNvPr id="10" name="Picture 9" descr="Icon&#10;&#10;Description automatically generated">
            <a:extLst>
              <a:ext uri="{FF2B5EF4-FFF2-40B4-BE49-F238E27FC236}">
                <a16:creationId xmlns:a16="http://schemas.microsoft.com/office/drawing/2014/main" id="{39C50192-5D9F-61A3-8D61-3799BD7647CF}"/>
              </a:ext>
            </a:extLst>
          </p:cNvPr>
          <p:cNvPicPr>
            <a:picLocks noChangeAspect="1"/>
          </p:cNvPicPr>
          <p:nvPr/>
        </p:nvPicPr>
        <p:blipFill>
          <a:blip r:embed="rId3"/>
          <a:stretch>
            <a:fillRect/>
          </a:stretch>
        </p:blipFill>
        <p:spPr>
          <a:xfrm>
            <a:off x="10070836" y="2530423"/>
            <a:ext cx="1727200" cy="2336800"/>
          </a:xfrm>
          <a:prstGeom prst="rect">
            <a:avLst/>
          </a:prstGeom>
        </p:spPr>
      </p:pic>
      <p:pic>
        <p:nvPicPr>
          <p:cNvPr id="12" name="Picture 11" descr="Icon&#10;&#10;Description automatically generated">
            <a:extLst>
              <a:ext uri="{FF2B5EF4-FFF2-40B4-BE49-F238E27FC236}">
                <a16:creationId xmlns:a16="http://schemas.microsoft.com/office/drawing/2014/main" id="{237D67C3-AE4D-2C75-46E7-48F1DEB372F7}"/>
              </a:ext>
            </a:extLst>
          </p:cNvPr>
          <p:cNvPicPr>
            <a:picLocks noChangeAspect="1"/>
          </p:cNvPicPr>
          <p:nvPr/>
        </p:nvPicPr>
        <p:blipFill>
          <a:blip r:embed="rId4"/>
          <a:stretch>
            <a:fillRect/>
          </a:stretch>
        </p:blipFill>
        <p:spPr>
          <a:xfrm>
            <a:off x="10414969" y="3677360"/>
            <a:ext cx="812800" cy="152400"/>
          </a:xfrm>
          <a:prstGeom prst="rect">
            <a:avLst/>
          </a:prstGeom>
        </p:spPr>
      </p:pic>
      <p:pic>
        <p:nvPicPr>
          <p:cNvPr id="16" name="Picture 15" descr="Diagram&#10;&#10;Description automatically generated">
            <a:extLst>
              <a:ext uri="{FF2B5EF4-FFF2-40B4-BE49-F238E27FC236}">
                <a16:creationId xmlns:a16="http://schemas.microsoft.com/office/drawing/2014/main" id="{15FB74CB-1271-2001-244C-3E957D68AA2C}"/>
              </a:ext>
            </a:extLst>
          </p:cNvPr>
          <p:cNvPicPr>
            <a:picLocks noChangeAspect="1"/>
          </p:cNvPicPr>
          <p:nvPr/>
        </p:nvPicPr>
        <p:blipFill>
          <a:blip r:embed="rId5"/>
          <a:stretch>
            <a:fillRect/>
          </a:stretch>
        </p:blipFill>
        <p:spPr>
          <a:xfrm>
            <a:off x="6464036" y="1711374"/>
            <a:ext cx="4635500" cy="4635500"/>
          </a:xfrm>
          <a:prstGeom prst="rect">
            <a:avLst/>
          </a:prstGeom>
        </p:spPr>
      </p:pic>
      <p:pic>
        <p:nvPicPr>
          <p:cNvPr id="17" name="Picture 16" descr="Icon&#10;&#10;Description automatically generated">
            <a:extLst>
              <a:ext uri="{FF2B5EF4-FFF2-40B4-BE49-F238E27FC236}">
                <a16:creationId xmlns:a16="http://schemas.microsoft.com/office/drawing/2014/main" id="{BB8158FB-6ED7-551B-D8C5-BC03FCB2C602}"/>
              </a:ext>
            </a:extLst>
          </p:cNvPr>
          <p:cNvPicPr>
            <a:picLocks noChangeAspect="1"/>
          </p:cNvPicPr>
          <p:nvPr/>
        </p:nvPicPr>
        <p:blipFill>
          <a:blip r:embed="rId4"/>
          <a:stretch>
            <a:fillRect/>
          </a:stretch>
        </p:blipFill>
        <p:spPr>
          <a:xfrm>
            <a:off x="10414969" y="3320186"/>
            <a:ext cx="812800" cy="1524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3EED7AE0-F51E-BB9A-BB8A-E6382E70AFA1}"/>
              </a:ext>
            </a:extLst>
          </p:cNvPr>
          <p:cNvPicPr>
            <a:picLocks noChangeAspect="1"/>
          </p:cNvPicPr>
          <p:nvPr/>
        </p:nvPicPr>
        <p:blipFill>
          <a:blip r:embed="rId6"/>
          <a:stretch>
            <a:fillRect/>
          </a:stretch>
        </p:blipFill>
        <p:spPr>
          <a:xfrm>
            <a:off x="8041875" y="3005146"/>
            <a:ext cx="906849" cy="2048035"/>
          </a:xfrm>
          <a:prstGeom prst="rect">
            <a:avLst/>
          </a:prstGeom>
        </p:spPr>
      </p:pic>
    </p:spTree>
    <p:extLst>
      <p:ext uri="{BB962C8B-B14F-4D97-AF65-F5344CB8AC3E}">
        <p14:creationId xmlns:p14="http://schemas.microsoft.com/office/powerpoint/2010/main" val="273642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1275</TotalTime>
  <Words>1706</Words>
  <Application>Microsoft Macintosh PowerPoint</Application>
  <PresentationFormat>Widescreen</PresentationFormat>
  <Paragraphs>214</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Andes</vt:lpstr>
      <vt:lpstr>Andes Bold</vt:lpstr>
      <vt:lpstr>ANDESMEDIUM</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smith</dc:creator>
  <cp:lastModifiedBy>samantha smith</cp:lastModifiedBy>
  <cp:revision>30</cp:revision>
  <dcterms:created xsi:type="dcterms:W3CDTF">2022-08-04T21:29:08Z</dcterms:created>
  <dcterms:modified xsi:type="dcterms:W3CDTF">2022-10-06T18:01:36Z</dcterms:modified>
</cp:coreProperties>
</file>